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autoCompressPictures="0">
  <p:sldMasterIdLst>
    <p:sldMasterId id="2147483648" r:id="rId4"/>
  </p:sldMasterIdLst>
  <p:notesMasterIdLst>
    <p:notesMasterId r:id="rId20"/>
  </p:notesMasterIdLst>
  <p:handoutMasterIdLst>
    <p:handoutMasterId r:id="rId21"/>
  </p:handoutMasterIdLst>
  <p:sldIdLst>
    <p:sldId id="258" r:id="rId5"/>
    <p:sldId id="265" r:id="rId6"/>
    <p:sldId id="268" r:id="rId7"/>
    <p:sldId id="272" r:id="rId8"/>
    <p:sldId id="277" r:id="rId9"/>
    <p:sldId id="308" r:id="rId10"/>
    <p:sldId id="282" r:id="rId11"/>
    <p:sldId id="302" r:id="rId12"/>
    <p:sldId id="303" r:id="rId13"/>
    <p:sldId id="300" r:id="rId14"/>
    <p:sldId id="304" r:id="rId15"/>
    <p:sldId id="309" r:id="rId16"/>
    <p:sldId id="306" r:id="rId17"/>
    <p:sldId id="307" r:id="rId18"/>
    <p:sldId id="299" r:id="rId19"/>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Speak Pro" panose="020B0604020202020204" charset="0"/>
      <p:regular r:id="rId26"/>
      <p:bold r:id="rId27"/>
      <p:italic r:id="rId28"/>
      <p:boldItalic r:id="rId29"/>
    </p:embeddedFont>
    <p:embeddedFont>
      <p:font typeface="Avenir Next LT Pro" panose="020B060402020202020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249" autoAdjust="0"/>
  </p:normalViewPr>
  <p:slideViewPr>
    <p:cSldViewPr snapToGrid="0">
      <p:cViewPr varScale="1">
        <p:scale>
          <a:sx n="87" d="100"/>
          <a:sy n="87" d="100"/>
        </p:scale>
        <p:origin x="96" y="180"/>
      </p:cViewPr>
      <p:guideLst>
        <p:guide orient="horz" pos="2160"/>
        <p:guide pos="3840"/>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21" Type="http://schemas.openxmlformats.org/officeDocument/2006/relationships/handoutMaster" Target="handoutMasters/handoutMaster1.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012756439922781"/>
          <c:y val="2.4918911802372205E-2"/>
          <c:w val="0.83509865762196078"/>
          <c:h val="0.59707804915687879"/>
        </c:manualLayout>
      </c:layout>
      <c:barChart>
        <c:barDir val="col"/>
        <c:grouping val="clustered"/>
        <c:varyColors val="0"/>
        <c:dLbls>
          <c:showLegendKey val="0"/>
          <c:showVal val="0"/>
          <c:showCatName val="0"/>
          <c:showSerName val="0"/>
          <c:showPercent val="0"/>
          <c:showBubbleSize val="0"/>
        </c:dLbls>
        <c:gapWidth val="67"/>
        <c:overlap val="-29"/>
        <c:axId val="1453869136"/>
        <c:axId val="1453875664"/>
      </c:barChart>
      <c:catAx>
        <c:axId val="1453869136"/>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crossAx val="1453875664"/>
        <c:crosses val="autoZero"/>
        <c:auto val="1"/>
        <c:lblAlgn val="ctr"/>
        <c:lblOffset val="100"/>
        <c:noMultiLvlLbl val="0"/>
      </c:catAx>
      <c:valAx>
        <c:axId val="1453875664"/>
        <c:scaling>
          <c:orientation val="minMax"/>
          <c:max val="100"/>
          <c:min val="0"/>
        </c:scaling>
        <c:delete val="0"/>
        <c:axPos val="l"/>
        <c:majorGridlines>
          <c:spPr>
            <a:ln w="6350" cap="flat" cmpd="sng" algn="ctr">
              <a:solidFill>
                <a:schemeClr val="bg1">
                  <a:lumMod val="95000"/>
                  <a:alpha val="50000"/>
                </a:schemeClr>
              </a:solidFill>
              <a:round/>
            </a:ln>
            <a:effectLst/>
          </c:spPr>
        </c:majorGridlines>
        <c:numFmt formatCode="General" sourceLinked="1"/>
        <c:majorTickMark val="none"/>
        <c:minorTickMark val="none"/>
        <c:tickLblPos val="nextTo"/>
        <c:spPr>
          <a:noFill/>
          <a:ln>
            <a:solidFill>
              <a:schemeClr val="tx2"/>
            </a:solidFill>
          </a:ln>
          <a:effectLst/>
        </c:spPr>
        <c:txPr>
          <a:bodyPr rot="-60000000" spcFirstLastPara="1" vertOverflow="ellipsis" vert="horz" wrap="square" anchor="ctr" anchorCtr="1"/>
          <a:lstStyle/>
          <a:p>
            <a:pPr>
              <a:defRPr sz="1200" b="0" i="1" u="none" strike="noStrike" kern="1200" baseline="0">
                <a:solidFill>
                  <a:schemeClr val="tx2"/>
                </a:solidFill>
                <a:latin typeface="+mn-lt"/>
                <a:ea typeface="+mn-ea"/>
                <a:cs typeface="+mn-cs"/>
              </a:defRPr>
            </a:pPr>
            <a:endParaRPr lang="en-US"/>
          </a:p>
        </c:txPr>
        <c:crossAx val="1453869136"/>
        <c:crosses val="autoZero"/>
        <c:crossBetween val="between"/>
        <c:majorUnit val="10"/>
        <c:minorUnit val="3"/>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4125112982534"/>
          <c:y val="5.3001124950111354E-2"/>
          <c:w val="0.84929811885908846"/>
          <c:h val="0.58200607142192451"/>
        </c:manualLayout>
      </c:layout>
      <c:barChart>
        <c:barDir val="col"/>
        <c:grouping val="stacked"/>
        <c:varyColors val="0"/>
        <c:ser>
          <c:idx val="0"/>
          <c:order val="0"/>
          <c:spPr>
            <a:solidFill>
              <a:schemeClr val="tx2">
                <a:lumMod val="75000"/>
              </a:schemeClr>
            </a:solidFill>
            <a:ln>
              <a:noFill/>
            </a:ln>
            <a:effectLst/>
          </c:spPr>
          <c:invertIfNegative val="0"/>
          <c:cat>
            <c:strRef>
              <c:f>Sheet1!$A$2:$A$8</c:f>
              <c:strCache>
                <c:ptCount val="7"/>
                <c:pt idx="0">
                  <c:v>Traffic congestion</c:v>
                </c:pt>
                <c:pt idx="1">
                  <c:v>Congested habitat</c:v>
                </c:pt>
                <c:pt idx="2">
                  <c:v>Bad condition of roads</c:v>
                </c:pt>
                <c:pt idx="3">
                  <c:v>Unmanageable gabbage</c:v>
                </c:pt>
                <c:pt idx="4">
                  <c:v>High noise</c:v>
                </c:pt>
                <c:pt idx="5">
                  <c:v>High population density</c:v>
                </c:pt>
                <c:pt idx="6">
                  <c:v>High rise buildings</c:v>
                </c:pt>
              </c:strCache>
            </c:strRef>
          </c:cat>
          <c:val>
            <c:numRef>
              <c:f>Sheet1!$B$2:$B$8</c:f>
              <c:numCache>
                <c:formatCode>General</c:formatCode>
                <c:ptCount val="7"/>
                <c:pt idx="0">
                  <c:v>78</c:v>
                </c:pt>
                <c:pt idx="1">
                  <c:v>70</c:v>
                </c:pt>
                <c:pt idx="2">
                  <c:v>60</c:v>
                </c:pt>
                <c:pt idx="3">
                  <c:v>80</c:v>
                </c:pt>
                <c:pt idx="4">
                  <c:v>40</c:v>
                </c:pt>
                <c:pt idx="5">
                  <c:v>55</c:v>
                </c:pt>
                <c:pt idx="6">
                  <c:v>40</c:v>
                </c:pt>
              </c:numCache>
            </c:numRef>
          </c:val>
        </c:ser>
        <c:dLbls>
          <c:showLegendKey val="0"/>
          <c:showVal val="0"/>
          <c:showCatName val="0"/>
          <c:showSerName val="0"/>
          <c:showPercent val="0"/>
          <c:showBubbleSize val="0"/>
        </c:dLbls>
        <c:gapWidth val="150"/>
        <c:overlap val="100"/>
        <c:axId val="1453876752"/>
        <c:axId val="1453871856"/>
      </c:barChart>
      <c:catAx>
        <c:axId val="1453876752"/>
        <c:scaling>
          <c:orientation val="minMax"/>
        </c:scaling>
        <c:delete val="0"/>
        <c:axPos val="b"/>
        <c:title>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2">
                    <a:lumMod val="20000"/>
                    <a:lumOff val="80000"/>
                  </a:schemeClr>
                </a:solidFill>
                <a:latin typeface="+mn-lt"/>
                <a:ea typeface="+mn-ea"/>
                <a:cs typeface="+mn-cs"/>
              </a:defRPr>
            </a:pPr>
            <a:endParaRPr lang="en-US"/>
          </a:p>
        </c:txPr>
        <c:crossAx val="1453871856"/>
        <c:crosses val="autoZero"/>
        <c:auto val="1"/>
        <c:lblAlgn val="ctr"/>
        <c:lblOffset val="100"/>
        <c:noMultiLvlLbl val="0"/>
      </c:catAx>
      <c:valAx>
        <c:axId val="14538718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100" dirty="0" smtClean="0">
                    <a:solidFill>
                      <a:schemeClr val="tx2">
                        <a:lumMod val="20000"/>
                        <a:lumOff val="80000"/>
                      </a:schemeClr>
                    </a:solidFill>
                  </a:rPr>
                  <a:t>Percentage</a:t>
                </a:r>
                <a:endParaRPr lang="en-US" sz="1100" dirty="0">
                  <a:solidFill>
                    <a:schemeClr val="tx2">
                      <a:lumMod val="20000"/>
                      <a:lumOff val="80000"/>
                    </a:schemeClr>
                  </a:solidFill>
                </a:endParaRP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2">
                    <a:lumMod val="20000"/>
                    <a:lumOff val="80000"/>
                  </a:schemeClr>
                </a:solidFill>
                <a:latin typeface="+mn-lt"/>
                <a:ea typeface="+mn-ea"/>
                <a:cs typeface="+mn-cs"/>
              </a:defRPr>
            </a:pPr>
            <a:endParaRPr lang="en-US"/>
          </a:p>
        </c:txPr>
        <c:crossAx val="14538767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8/3/2023</a:t>
            </a:fld>
            <a:endParaRPr lang="en-US"/>
          </a:p>
        </p:txBody>
      </p:sp>
      <p:sp>
        <p:nvSpPr>
          <p:cNvPr id="4" name="Footer Placeholder 3">
            <a:extLst>
              <a:ext uri="{FF2B5EF4-FFF2-40B4-BE49-F238E27FC236}">
                <a16:creationId xmlns=""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8/3/2023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8/3/2023</a:t>
            </a:fld>
            <a:endParaRPr lang="en-US" dirty="0"/>
          </a:p>
        </p:txBody>
      </p:sp>
      <p:sp>
        <p:nvSpPr>
          <p:cNvPr id="5" name="Footer Placeholder 4">
            <a:extLst>
              <a:ext uri="{FF2B5EF4-FFF2-40B4-BE49-F238E27FC236}">
                <a16:creationId xmlns=""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smtClean="0"/>
              <a:t>Edit Master text styles</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8/3/2023</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8/3/2023</a:t>
            </a:fld>
            <a:endParaRPr lang="en-US" dirty="0"/>
          </a:p>
        </p:txBody>
      </p:sp>
      <p:sp>
        <p:nvSpPr>
          <p:cNvPr id="5" name="Footer Placeholder 4">
            <a:extLst>
              <a:ext uri="{FF2B5EF4-FFF2-40B4-BE49-F238E27FC236}">
                <a16:creationId xmlns=""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8/3/2023</a:t>
            </a:fld>
            <a:endParaRPr lang="en-US" dirty="0"/>
          </a:p>
        </p:txBody>
      </p:sp>
      <p:sp>
        <p:nvSpPr>
          <p:cNvPr id="5" name="Footer Placeholder 4">
            <a:extLst>
              <a:ext uri="{FF2B5EF4-FFF2-40B4-BE49-F238E27FC236}">
                <a16:creationId xmlns=""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8/3/2023</a:t>
            </a:fld>
            <a:endParaRPr lang="en-US" dirty="0"/>
          </a:p>
        </p:txBody>
      </p:sp>
      <p:sp>
        <p:nvSpPr>
          <p:cNvPr id="5" name="Footer Placeholder 4">
            <a:extLst>
              <a:ext uri="{FF2B5EF4-FFF2-40B4-BE49-F238E27FC236}">
                <a16:creationId xmlns=""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8/3/2023</a:t>
            </a:fld>
            <a:endParaRPr lang="en-US" dirty="0"/>
          </a:p>
        </p:txBody>
      </p:sp>
      <p:sp>
        <p:nvSpPr>
          <p:cNvPr id="5" name="Footer Placeholder 4">
            <a:extLst>
              <a:ext uri="{FF2B5EF4-FFF2-40B4-BE49-F238E27FC236}">
                <a16:creationId xmlns=""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8/3/2023</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8/3/2023</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5" name="Text Placeholder 4">
            <a:extLst>
              <a:ext uri="{FF2B5EF4-FFF2-40B4-BE49-F238E27FC236}">
                <a16:creationId xmlns=""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a:extLst>
              <a:ext uri="{FF2B5EF4-FFF2-40B4-BE49-F238E27FC236}">
                <a16:creationId xmlns=""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8/3/2023</a:t>
            </a:fld>
            <a:endParaRPr lang="en-US" dirty="0"/>
          </a:p>
        </p:txBody>
      </p:sp>
      <p:sp>
        <p:nvSpPr>
          <p:cNvPr id="8" name="Footer Placeholder 7">
            <a:extLst>
              <a:ext uri="{FF2B5EF4-FFF2-40B4-BE49-F238E27FC236}">
                <a16:creationId xmlns=""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5" name="Text Placeholder 4">
            <a:extLst>
              <a:ext uri="{FF2B5EF4-FFF2-40B4-BE49-F238E27FC236}">
                <a16:creationId xmlns=""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smtClean="0"/>
              <a:t>Edit Master text styles</a:t>
            </a:r>
          </a:p>
        </p:txBody>
      </p:sp>
      <p:sp>
        <p:nvSpPr>
          <p:cNvPr id="7" name="Date Placeholder 6">
            <a:extLst>
              <a:ext uri="{FF2B5EF4-FFF2-40B4-BE49-F238E27FC236}">
                <a16:creationId xmlns=""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8/3/2023</a:t>
            </a:fld>
            <a:endParaRPr lang="en-US" dirty="0"/>
          </a:p>
        </p:txBody>
      </p:sp>
      <p:sp>
        <p:nvSpPr>
          <p:cNvPr id="8" name="Footer Placeholder 7">
            <a:extLst>
              <a:ext uri="{FF2B5EF4-FFF2-40B4-BE49-F238E27FC236}">
                <a16:creationId xmlns=""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5" name="Text Placeholder 4">
            <a:extLst>
              <a:ext uri="{FF2B5EF4-FFF2-40B4-BE49-F238E27FC236}">
                <a16:creationId xmlns=""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a:extLst>
              <a:ext uri="{FF2B5EF4-FFF2-40B4-BE49-F238E27FC236}">
                <a16:creationId xmlns=""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8/3/2023</a:t>
            </a:fld>
            <a:endParaRPr lang="en-US" dirty="0"/>
          </a:p>
        </p:txBody>
      </p:sp>
      <p:sp>
        <p:nvSpPr>
          <p:cNvPr id="8" name="Footer Placeholder 7">
            <a:extLst>
              <a:ext uri="{FF2B5EF4-FFF2-40B4-BE49-F238E27FC236}">
                <a16:creationId xmlns=""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25" name="Content Placeholder 3">
            <a:extLst>
              <a:ext uri="{FF2B5EF4-FFF2-40B4-BE49-F238E27FC236}">
                <a16:creationId xmlns=""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8/3/2023</a:t>
            </a:fld>
            <a:endParaRPr lang="en-US" dirty="0"/>
          </a:p>
        </p:txBody>
      </p:sp>
      <p:sp>
        <p:nvSpPr>
          <p:cNvPr id="5" name="Footer Placeholder 4">
            <a:extLst>
              <a:ext uri="{FF2B5EF4-FFF2-40B4-BE49-F238E27FC236}">
                <a16:creationId xmlns=""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8/3/2023</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22" name="Straight Connector 21">
            <a:extLst>
              <a:ext uri="{FF2B5EF4-FFF2-40B4-BE49-F238E27FC236}">
                <a16:creationId xmlns=""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27" name="Content Placeholder 3">
            <a:extLst>
              <a:ext uri="{FF2B5EF4-FFF2-40B4-BE49-F238E27FC236}">
                <a16:creationId xmlns=""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8/3/2023</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22" name="Straight Connector 21">
            <a:extLst>
              <a:ext uri="{FF2B5EF4-FFF2-40B4-BE49-F238E27FC236}">
                <a16:creationId xmlns=""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29" name="Content Placeholder 3">
            <a:extLst>
              <a:ext uri="{FF2B5EF4-FFF2-40B4-BE49-F238E27FC236}">
                <a16:creationId xmlns=""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8/3/2023</a:t>
            </a:fld>
            <a:endParaRPr lang="en-US" dirty="0"/>
          </a:p>
        </p:txBody>
      </p:sp>
      <p:sp>
        <p:nvSpPr>
          <p:cNvPr id="6" name="Footer Placeholder 5">
            <a:extLst>
              <a:ext uri="{FF2B5EF4-FFF2-40B4-BE49-F238E27FC236}">
                <a16:creationId xmlns=""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smtClean="0"/>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8/3/2023</a:t>
            </a:fld>
            <a:endParaRPr lang="en-US" dirty="0"/>
          </a:p>
        </p:txBody>
      </p:sp>
      <p:sp>
        <p:nvSpPr>
          <p:cNvPr id="6" name="Footer Placeholder 5">
            <a:extLst>
              <a:ext uri="{FF2B5EF4-FFF2-40B4-BE49-F238E27FC236}">
                <a16:creationId xmlns=""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smtClean="0"/>
              <a:t>Click icon to add picture</a:t>
            </a:r>
            <a:endParaRPr lang="en-US" dirty="0"/>
          </a:p>
        </p:txBody>
      </p:sp>
      <p:cxnSp>
        <p:nvCxnSpPr>
          <p:cNvPr id="15" name="Straight Connector 14">
            <a:extLst>
              <a:ext uri="{FF2B5EF4-FFF2-40B4-BE49-F238E27FC236}">
                <a16:creationId xmlns=""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8/3/2023</a:t>
            </a:fld>
            <a:endParaRPr lang="en-US" dirty="0"/>
          </a:p>
        </p:txBody>
      </p:sp>
      <p:sp>
        <p:nvSpPr>
          <p:cNvPr id="6" name="Footer Placeholder 5">
            <a:extLst>
              <a:ext uri="{FF2B5EF4-FFF2-40B4-BE49-F238E27FC236}">
                <a16:creationId xmlns=""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smtClean="0"/>
              <a:t>Click icon to add picture</a:t>
            </a:r>
            <a:endParaRPr lang="en-US" dirty="0"/>
          </a:p>
        </p:txBody>
      </p:sp>
      <p:cxnSp>
        <p:nvCxnSpPr>
          <p:cNvPr id="15" name="Straight Connector 14">
            <a:extLst>
              <a:ext uri="{FF2B5EF4-FFF2-40B4-BE49-F238E27FC236}">
                <a16:creationId xmlns=""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smtClean="0"/>
              <a:t>Click icon to add picture</a:t>
            </a:r>
            <a:endParaRPr lang="en-US" dirty="0"/>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8/3/2023</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smtClean="0"/>
              <a:t>Click icon to add picture</a:t>
            </a:r>
            <a:endParaRPr lang="en-US" dirty="0"/>
          </a:p>
        </p:txBody>
      </p:sp>
      <p:sp>
        <p:nvSpPr>
          <p:cNvPr id="11" name="Rectangle 10">
            <a:extLst>
              <a:ext uri="{FF2B5EF4-FFF2-40B4-BE49-F238E27FC236}">
                <a16:creationId xmlns=""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8/3/2023</a:t>
            </a:fld>
            <a:endParaRPr lang="en-US" dirty="0"/>
          </a:p>
        </p:txBody>
      </p:sp>
      <p:sp>
        <p:nvSpPr>
          <p:cNvPr id="5" name="Footer Placeholder 4">
            <a:extLst>
              <a:ext uri="{FF2B5EF4-FFF2-40B4-BE49-F238E27FC236}">
                <a16:creationId xmlns=""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8/3/2023</a:t>
            </a:fld>
            <a:endParaRPr lang="en-US" dirty="0"/>
          </a:p>
        </p:txBody>
      </p:sp>
      <p:sp>
        <p:nvSpPr>
          <p:cNvPr id="4" name="Footer Placeholder 3">
            <a:extLst>
              <a:ext uri="{FF2B5EF4-FFF2-40B4-BE49-F238E27FC236}">
                <a16:creationId xmlns=""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Content Placeholder 3">
            <a:extLst>
              <a:ext uri="{FF2B5EF4-FFF2-40B4-BE49-F238E27FC236}">
                <a16:creationId xmlns=""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11" name="Text Placeholder 4">
            <a:extLst>
              <a:ext uri="{FF2B5EF4-FFF2-40B4-BE49-F238E27FC236}">
                <a16:creationId xmlns=""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5">
            <a:extLst>
              <a:ext uri="{FF2B5EF4-FFF2-40B4-BE49-F238E27FC236}">
                <a16:creationId xmlns=""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cxnSp>
        <p:nvCxnSpPr>
          <p:cNvPr id="13" name="Straight Connector 12">
            <a:extLst>
              <a:ext uri="{FF2B5EF4-FFF2-40B4-BE49-F238E27FC236}">
                <a16:creationId xmlns=""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8/3/2023</a:t>
            </a:fld>
            <a:endParaRPr lang="en-US" dirty="0"/>
          </a:p>
        </p:txBody>
      </p:sp>
      <p:sp>
        <p:nvSpPr>
          <p:cNvPr id="4" name="Footer Placeholder 3">
            <a:extLst>
              <a:ext uri="{FF2B5EF4-FFF2-40B4-BE49-F238E27FC236}">
                <a16:creationId xmlns=""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Content Placeholder 3">
            <a:extLst>
              <a:ext uri="{FF2B5EF4-FFF2-40B4-BE49-F238E27FC236}">
                <a16:creationId xmlns=""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11" name="Text Placeholder 4">
            <a:extLst>
              <a:ext uri="{FF2B5EF4-FFF2-40B4-BE49-F238E27FC236}">
                <a16:creationId xmlns=""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5">
            <a:extLst>
              <a:ext uri="{FF2B5EF4-FFF2-40B4-BE49-F238E27FC236}">
                <a16:creationId xmlns=""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cxnSp>
        <p:nvCxnSpPr>
          <p:cNvPr id="13" name="Straight Connector 12">
            <a:extLst>
              <a:ext uri="{FF2B5EF4-FFF2-40B4-BE49-F238E27FC236}">
                <a16:creationId xmlns=""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8/3/2023</a:t>
            </a:fld>
            <a:endParaRPr lang="en-US" dirty="0"/>
          </a:p>
        </p:txBody>
      </p:sp>
      <p:sp>
        <p:nvSpPr>
          <p:cNvPr id="4" name="Footer Placeholder 3">
            <a:extLst>
              <a:ext uri="{FF2B5EF4-FFF2-40B4-BE49-F238E27FC236}">
                <a16:creationId xmlns=""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Content Placeholder 3">
            <a:extLst>
              <a:ext uri="{FF2B5EF4-FFF2-40B4-BE49-F238E27FC236}">
                <a16:creationId xmlns=""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11" name="Text Placeholder 4">
            <a:extLst>
              <a:ext uri="{FF2B5EF4-FFF2-40B4-BE49-F238E27FC236}">
                <a16:creationId xmlns=""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5">
            <a:extLst>
              <a:ext uri="{FF2B5EF4-FFF2-40B4-BE49-F238E27FC236}">
                <a16:creationId xmlns=""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cxnSp>
        <p:nvCxnSpPr>
          <p:cNvPr id="13" name="Straight Connector 12">
            <a:extLst>
              <a:ext uri="{FF2B5EF4-FFF2-40B4-BE49-F238E27FC236}">
                <a16:creationId xmlns=""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8/3/2023</a:t>
            </a:fld>
            <a:endParaRPr lang="en-US" noProof="0"/>
          </a:p>
        </p:txBody>
      </p:sp>
      <p:sp>
        <p:nvSpPr>
          <p:cNvPr id="5" name="Footer Placeholder 4">
            <a:extLst>
              <a:ext uri="{FF2B5EF4-FFF2-40B4-BE49-F238E27FC236}">
                <a16:creationId xmlns=""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8/3/2023</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20" name="Text Placeholder 4">
            <a:extLst>
              <a:ext uri="{FF2B5EF4-FFF2-40B4-BE49-F238E27FC236}">
                <a16:creationId xmlns=""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1" name="Content Placeholder 5">
            <a:extLst>
              <a:ext uri="{FF2B5EF4-FFF2-40B4-BE49-F238E27FC236}">
                <a16:creationId xmlns=""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cxnSp>
        <p:nvCxnSpPr>
          <p:cNvPr id="22" name="Straight Connector 21">
            <a:extLst>
              <a:ext uri="{FF2B5EF4-FFF2-40B4-BE49-F238E27FC236}">
                <a16:creationId xmlns=""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8/3/2023</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20" name="Text Placeholder 4">
            <a:extLst>
              <a:ext uri="{FF2B5EF4-FFF2-40B4-BE49-F238E27FC236}">
                <a16:creationId xmlns=""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1" name="Content Placeholder 5">
            <a:extLst>
              <a:ext uri="{FF2B5EF4-FFF2-40B4-BE49-F238E27FC236}">
                <a16:creationId xmlns=""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cxnSp>
        <p:nvCxnSpPr>
          <p:cNvPr id="22" name="Straight Connector 21">
            <a:extLst>
              <a:ext uri="{FF2B5EF4-FFF2-40B4-BE49-F238E27FC236}">
                <a16:creationId xmlns=""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smtClean="0"/>
              <a:t>Edit Master text styles</a:t>
            </a:r>
          </a:p>
        </p:txBody>
      </p:sp>
      <p:sp>
        <p:nvSpPr>
          <p:cNvPr id="5" name="Date Placeholder 4">
            <a:extLst>
              <a:ext uri="{FF2B5EF4-FFF2-40B4-BE49-F238E27FC236}">
                <a16:creationId xmlns=""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8/3/2023</a:t>
            </a:fld>
            <a:endParaRPr lang="en-US" dirty="0"/>
          </a:p>
        </p:txBody>
      </p:sp>
      <p:sp>
        <p:nvSpPr>
          <p:cNvPr id="6" name="Footer Placeholder 5">
            <a:extLst>
              <a:ext uri="{FF2B5EF4-FFF2-40B4-BE49-F238E27FC236}">
                <a16:creationId xmlns=""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smtClean="0"/>
              <a:t>Edit Master text styles</a:t>
            </a:r>
          </a:p>
        </p:txBody>
      </p:sp>
      <p:sp>
        <p:nvSpPr>
          <p:cNvPr id="5" name="Date Placeholder 4">
            <a:extLst>
              <a:ext uri="{FF2B5EF4-FFF2-40B4-BE49-F238E27FC236}">
                <a16:creationId xmlns=""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8/3/2023</a:t>
            </a:fld>
            <a:endParaRPr lang="en-US" dirty="0"/>
          </a:p>
        </p:txBody>
      </p:sp>
      <p:sp>
        <p:nvSpPr>
          <p:cNvPr id="6" name="Footer Placeholder 5">
            <a:extLst>
              <a:ext uri="{FF2B5EF4-FFF2-40B4-BE49-F238E27FC236}">
                <a16:creationId xmlns=""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smtClean="0"/>
              <a:t>Edit Master text styles</a:t>
            </a:r>
          </a:p>
        </p:txBody>
      </p:sp>
      <p:sp>
        <p:nvSpPr>
          <p:cNvPr id="5" name="Date Placeholder 4">
            <a:extLst>
              <a:ext uri="{FF2B5EF4-FFF2-40B4-BE49-F238E27FC236}">
                <a16:creationId xmlns=""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8/3/2023</a:t>
            </a:fld>
            <a:endParaRPr lang="en-US" dirty="0"/>
          </a:p>
        </p:txBody>
      </p:sp>
      <p:sp>
        <p:nvSpPr>
          <p:cNvPr id="6" name="Footer Placeholder 5">
            <a:extLst>
              <a:ext uri="{FF2B5EF4-FFF2-40B4-BE49-F238E27FC236}">
                <a16:creationId xmlns=""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smtClean="0"/>
              <a:t>Edit Master text styles</a:t>
            </a:r>
          </a:p>
        </p:txBody>
      </p:sp>
      <p:sp>
        <p:nvSpPr>
          <p:cNvPr id="5" name="Date Placeholder 4">
            <a:extLst>
              <a:ext uri="{FF2B5EF4-FFF2-40B4-BE49-F238E27FC236}">
                <a16:creationId xmlns=""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8/3/2023</a:t>
            </a:fld>
            <a:endParaRPr lang="en-US" dirty="0"/>
          </a:p>
        </p:txBody>
      </p:sp>
      <p:sp>
        <p:nvSpPr>
          <p:cNvPr id="6" name="Footer Placeholder 5">
            <a:extLst>
              <a:ext uri="{FF2B5EF4-FFF2-40B4-BE49-F238E27FC236}">
                <a16:creationId xmlns=""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smtClean="0"/>
              <a:t>Click icon to add picture</a:t>
            </a:r>
            <a:endParaRPr lang="en-US" noProof="0"/>
          </a:p>
        </p:txBody>
      </p:sp>
      <p:sp>
        <p:nvSpPr>
          <p:cNvPr id="11" name="Rectangle 10">
            <a:extLst>
              <a:ext uri="{FF2B5EF4-FFF2-40B4-BE49-F238E27FC236}">
                <a16:creationId xmlns=""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8/3/2023</a:t>
            </a:fld>
            <a:endParaRPr lang="en-US" noProof="0"/>
          </a:p>
        </p:txBody>
      </p:sp>
      <p:sp>
        <p:nvSpPr>
          <p:cNvPr id="5" name="Footer Placeholder 4">
            <a:extLst>
              <a:ext uri="{FF2B5EF4-FFF2-40B4-BE49-F238E27FC236}">
                <a16:creationId xmlns=""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8/3/2023</a:t>
            </a:fld>
            <a:endParaRPr lang="en-US" dirty="0"/>
          </a:p>
        </p:txBody>
      </p:sp>
      <p:sp>
        <p:nvSpPr>
          <p:cNvPr id="6" name="Footer Placeholder 5">
            <a:extLst>
              <a:ext uri="{FF2B5EF4-FFF2-40B4-BE49-F238E27FC236}">
                <a16:creationId xmlns=""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1" name="Text Placeholder 3">
            <a:extLst>
              <a:ext uri="{FF2B5EF4-FFF2-40B4-BE49-F238E27FC236}">
                <a16:creationId xmlns=""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2" name="Text Placeholder 3">
            <a:extLst>
              <a:ext uri="{FF2B5EF4-FFF2-40B4-BE49-F238E27FC236}">
                <a16:creationId xmlns=""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3" name="Text Placeholder 3">
            <a:extLst>
              <a:ext uri="{FF2B5EF4-FFF2-40B4-BE49-F238E27FC236}">
                <a16:creationId xmlns=""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4" name="Text Placeholder 3">
            <a:extLst>
              <a:ext uri="{FF2B5EF4-FFF2-40B4-BE49-F238E27FC236}">
                <a16:creationId xmlns=""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5" name="Text Placeholder 3">
            <a:extLst>
              <a:ext uri="{FF2B5EF4-FFF2-40B4-BE49-F238E27FC236}">
                <a16:creationId xmlns=""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7" name="Picture Placeholder 46">
            <a:extLst>
              <a:ext uri="{FF2B5EF4-FFF2-40B4-BE49-F238E27FC236}">
                <a16:creationId xmlns=""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8" name="Picture Placeholder 46">
            <a:extLst>
              <a:ext uri="{FF2B5EF4-FFF2-40B4-BE49-F238E27FC236}">
                <a16:creationId xmlns=""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9" name="Picture Placeholder 46">
            <a:extLst>
              <a:ext uri="{FF2B5EF4-FFF2-40B4-BE49-F238E27FC236}">
                <a16:creationId xmlns=""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0" name="Picture Placeholder 46">
            <a:extLst>
              <a:ext uri="{FF2B5EF4-FFF2-40B4-BE49-F238E27FC236}">
                <a16:creationId xmlns=""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1" name="Picture Placeholder 46">
            <a:extLst>
              <a:ext uri="{FF2B5EF4-FFF2-40B4-BE49-F238E27FC236}">
                <a16:creationId xmlns=""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2" name="Picture Placeholder 46">
            <a:extLst>
              <a:ext uri="{FF2B5EF4-FFF2-40B4-BE49-F238E27FC236}">
                <a16:creationId xmlns=""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8/3/2023</a:t>
            </a:fld>
            <a:endParaRPr lang="en-US" dirty="0"/>
          </a:p>
        </p:txBody>
      </p:sp>
      <p:sp>
        <p:nvSpPr>
          <p:cNvPr id="6" name="Footer Placeholder 5">
            <a:extLst>
              <a:ext uri="{FF2B5EF4-FFF2-40B4-BE49-F238E27FC236}">
                <a16:creationId xmlns=""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1" name="Text Placeholder 3">
            <a:extLst>
              <a:ext uri="{FF2B5EF4-FFF2-40B4-BE49-F238E27FC236}">
                <a16:creationId xmlns=""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2" name="Text Placeholder 3">
            <a:extLst>
              <a:ext uri="{FF2B5EF4-FFF2-40B4-BE49-F238E27FC236}">
                <a16:creationId xmlns=""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3" name="Text Placeholder 3">
            <a:extLst>
              <a:ext uri="{FF2B5EF4-FFF2-40B4-BE49-F238E27FC236}">
                <a16:creationId xmlns=""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4" name="Text Placeholder 3">
            <a:extLst>
              <a:ext uri="{FF2B5EF4-FFF2-40B4-BE49-F238E27FC236}">
                <a16:creationId xmlns=""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5" name="Text Placeholder 3">
            <a:extLst>
              <a:ext uri="{FF2B5EF4-FFF2-40B4-BE49-F238E27FC236}">
                <a16:creationId xmlns=""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7" name="Picture Placeholder 46">
            <a:extLst>
              <a:ext uri="{FF2B5EF4-FFF2-40B4-BE49-F238E27FC236}">
                <a16:creationId xmlns=""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smtClean="0"/>
              <a:t>Click icon to add picture</a:t>
            </a:r>
            <a:endParaRPr lang="en-US" dirty="0"/>
          </a:p>
        </p:txBody>
      </p:sp>
      <p:sp>
        <p:nvSpPr>
          <p:cNvPr id="48" name="Picture Placeholder 46">
            <a:extLst>
              <a:ext uri="{FF2B5EF4-FFF2-40B4-BE49-F238E27FC236}">
                <a16:creationId xmlns=""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smtClean="0"/>
              <a:t>Click icon to add picture</a:t>
            </a:r>
            <a:endParaRPr lang="en-US" dirty="0"/>
          </a:p>
        </p:txBody>
      </p:sp>
      <p:sp>
        <p:nvSpPr>
          <p:cNvPr id="49" name="Picture Placeholder 46">
            <a:extLst>
              <a:ext uri="{FF2B5EF4-FFF2-40B4-BE49-F238E27FC236}">
                <a16:creationId xmlns=""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smtClean="0"/>
              <a:t>Click icon to add picture</a:t>
            </a:r>
            <a:endParaRPr lang="en-US" dirty="0"/>
          </a:p>
        </p:txBody>
      </p:sp>
      <p:sp>
        <p:nvSpPr>
          <p:cNvPr id="50" name="Picture Placeholder 46">
            <a:extLst>
              <a:ext uri="{FF2B5EF4-FFF2-40B4-BE49-F238E27FC236}">
                <a16:creationId xmlns=""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smtClean="0"/>
              <a:t>Click icon to add picture</a:t>
            </a:r>
            <a:endParaRPr lang="en-US" dirty="0"/>
          </a:p>
        </p:txBody>
      </p:sp>
      <p:sp>
        <p:nvSpPr>
          <p:cNvPr id="51" name="Picture Placeholder 46">
            <a:extLst>
              <a:ext uri="{FF2B5EF4-FFF2-40B4-BE49-F238E27FC236}">
                <a16:creationId xmlns=""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smtClean="0"/>
              <a:t>Click icon to add picture</a:t>
            </a:r>
            <a:endParaRPr lang="en-US" dirty="0"/>
          </a:p>
        </p:txBody>
      </p:sp>
      <p:sp>
        <p:nvSpPr>
          <p:cNvPr id="52" name="Picture Placeholder 46">
            <a:extLst>
              <a:ext uri="{FF2B5EF4-FFF2-40B4-BE49-F238E27FC236}">
                <a16:creationId xmlns=""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smtClean="0"/>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8/3/2023</a:t>
            </a:fld>
            <a:endParaRPr lang="en-US" dirty="0"/>
          </a:p>
        </p:txBody>
      </p:sp>
      <p:sp>
        <p:nvSpPr>
          <p:cNvPr id="6" name="Footer Placeholder 5">
            <a:extLst>
              <a:ext uri="{FF2B5EF4-FFF2-40B4-BE49-F238E27FC236}">
                <a16:creationId xmlns=""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1" name="Text Placeholder 3">
            <a:extLst>
              <a:ext uri="{FF2B5EF4-FFF2-40B4-BE49-F238E27FC236}">
                <a16:creationId xmlns=""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2" name="Text Placeholder 3">
            <a:extLst>
              <a:ext uri="{FF2B5EF4-FFF2-40B4-BE49-F238E27FC236}">
                <a16:creationId xmlns=""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3" name="Text Placeholder 3">
            <a:extLst>
              <a:ext uri="{FF2B5EF4-FFF2-40B4-BE49-F238E27FC236}">
                <a16:creationId xmlns=""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4" name="Text Placeholder 3">
            <a:extLst>
              <a:ext uri="{FF2B5EF4-FFF2-40B4-BE49-F238E27FC236}">
                <a16:creationId xmlns=""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5" name="Text Placeholder 3">
            <a:extLst>
              <a:ext uri="{FF2B5EF4-FFF2-40B4-BE49-F238E27FC236}">
                <a16:creationId xmlns=""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7" name="Picture Placeholder 46">
            <a:extLst>
              <a:ext uri="{FF2B5EF4-FFF2-40B4-BE49-F238E27FC236}">
                <a16:creationId xmlns=""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8" name="Picture Placeholder 46">
            <a:extLst>
              <a:ext uri="{FF2B5EF4-FFF2-40B4-BE49-F238E27FC236}">
                <a16:creationId xmlns=""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9" name="Picture Placeholder 46">
            <a:extLst>
              <a:ext uri="{FF2B5EF4-FFF2-40B4-BE49-F238E27FC236}">
                <a16:creationId xmlns=""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0" name="Picture Placeholder 46">
            <a:extLst>
              <a:ext uri="{FF2B5EF4-FFF2-40B4-BE49-F238E27FC236}">
                <a16:creationId xmlns=""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1" name="Picture Placeholder 46">
            <a:extLst>
              <a:ext uri="{FF2B5EF4-FFF2-40B4-BE49-F238E27FC236}">
                <a16:creationId xmlns=""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2" name="Picture Placeholder 46">
            <a:extLst>
              <a:ext uri="{FF2B5EF4-FFF2-40B4-BE49-F238E27FC236}">
                <a16:creationId xmlns=""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cxnSp>
        <p:nvCxnSpPr>
          <p:cNvPr id="57" name="Straight Connector 56">
            <a:extLst>
              <a:ext uri="{FF2B5EF4-FFF2-40B4-BE49-F238E27FC236}">
                <a16:creationId xmlns=""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8/3/2023</a:t>
            </a:fld>
            <a:endParaRPr lang="en-US" noProof="0"/>
          </a:p>
        </p:txBody>
      </p:sp>
      <p:sp>
        <p:nvSpPr>
          <p:cNvPr id="5" name="Footer Placeholder 4">
            <a:extLst>
              <a:ext uri="{FF2B5EF4-FFF2-40B4-BE49-F238E27FC236}">
                <a16:creationId xmlns=""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8/3/2023</a:t>
            </a:fld>
            <a:endParaRPr lang="en-US" dirty="0"/>
          </a:p>
        </p:txBody>
      </p:sp>
      <p:sp>
        <p:nvSpPr>
          <p:cNvPr id="6" name="Footer Placeholder 5">
            <a:extLst>
              <a:ext uri="{FF2B5EF4-FFF2-40B4-BE49-F238E27FC236}">
                <a16:creationId xmlns=""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1" name="Text Placeholder 3">
            <a:extLst>
              <a:ext uri="{FF2B5EF4-FFF2-40B4-BE49-F238E27FC236}">
                <a16:creationId xmlns=""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2" name="Text Placeholder 3">
            <a:extLst>
              <a:ext uri="{FF2B5EF4-FFF2-40B4-BE49-F238E27FC236}">
                <a16:creationId xmlns=""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3" name="Text Placeholder 3">
            <a:extLst>
              <a:ext uri="{FF2B5EF4-FFF2-40B4-BE49-F238E27FC236}">
                <a16:creationId xmlns=""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4" name="Text Placeholder 3">
            <a:extLst>
              <a:ext uri="{FF2B5EF4-FFF2-40B4-BE49-F238E27FC236}">
                <a16:creationId xmlns=""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5" name="Text Placeholder 3">
            <a:extLst>
              <a:ext uri="{FF2B5EF4-FFF2-40B4-BE49-F238E27FC236}">
                <a16:creationId xmlns=""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7" name="Picture Placeholder 46">
            <a:extLst>
              <a:ext uri="{FF2B5EF4-FFF2-40B4-BE49-F238E27FC236}">
                <a16:creationId xmlns=""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8" name="Picture Placeholder 46">
            <a:extLst>
              <a:ext uri="{FF2B5EF4-FFF2-40B4-BE49-F238E27FC236}">
                <a16:creationId xmlns=""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9" name="Picture Placeholder 46">
            <a:extLst>
              <a:ext uri="{FF2B5EF4-FFF2-40B4-BE49-F238E27FC236}">
                <a16:creationId xmlns=""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0" name="Picture Placeholder 46">
            <a:extLst>
              <a:ext uri="{FF2B5EF4-FFF2-40B4-BE49-F238E27FC236}">
                <a16:creationId xmlns=""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1" name="Picture Placeholder 46">
            <a:extLst>
              <a:ext uri="{FF2B5EF4-FFF2-40B4-BE49-F238E27FC236}">
                <a16:creationId xmlns=""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2" name="Picture Placeholder 46">
            <a:extLst>
              <a:ext uri="{FF2B5EF4-FFF2-40B4-BE49-F238E27FC236}">
                <a16:creationId xmlns=""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4" name="Rectangle 53">
            <a:extLst>
              <a:ext uri="{FF2B5EF4-FFF2-40B4-BE49-F238E27FC236}">
                <a16:creationId xmlns=""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8/3/2023</a:t>
            </a:fld>
            <a:endParaRPr lang="en-US" dirty="0"/>
          </a:p>
        </p:txBody>
      </p:sp>
      <p:sp>
        <p:nvSpPr>
          <p:cNvPr id="6" name="Footer Placeholder 5">
            <a:extLst>
              <a:ext uri="{FF2B5EF4-FFF2-40B4-BE49-F238E27FC236}">
                <a16:creationId xmlns=""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1" name="Text Placeholder 3">
            <a:extLst>
              <a:ext uri="{FF2B5EF4-FFF2-40B4-BE49-F238E27FC236}">
                <a16:creationId xmlns=""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2" name="Text Placeholder 3">
            <a:extLst>
              <a:ext uri="{FF2B5EF4-FFF2-40B4-BE49-F238E27FC236}">
                <a16:creationId xmlns=""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3" name="Text Placeholder 3">
            <a:extLst>
              <a:ext uri="{FF2B5EF4-FFF2-40B4-BE49-F238E27FC236}">
                <a16:creationId xmlns=""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4" name="Text Placeholder 3">
            <a:extLst>
              <a:ext uri="{FF2B5EF4-FFF2-40B4-BE49-F238E27FC236}">
                <a16:creationId xmlns=""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5" name="Text Placeholder 3">
            <a:extLst>
              <a:ext uri="{FF2B5EF4-FFF2-40B4-BE49-F238E27FC236}">
                <a16:creationId xmlns=""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7" name="Picture Placeholder 46">
            <a:extLst>
              <a:ext uri="{FF2B5EF4-FFF2-40B4-BE49-F238E27FC236}">
                <a16:creationId xmlns=""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8" name="Picture Placeholder 46">
            <a:extLst>
              <a:ext uri="{FF2B5EF4-FFF2-40B4-BE49-F238E27FC236}">
                <a16:creationId xmlns=""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9" name="Picture Placeholder 46">
            <a:extLst>
              <a:ext uri="{FF2B5EF4-FFF2-40B4-BE49-F238E27FC236}">
                <a16:creationId xmlns=""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0" name="Picture Placeholder 46">
            <a:extLst>
              <a:ext uri="{FF2B5EF4-FFF2-40B4-BE49-F238E27FC236}">
                <a16:creationId xmlns=""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1" name="Picture Placeholder 46">
            <a:extLst>
              <a:ext uri="{FF2B5EF4-FFF2-40B4-BE49-F238E27FC236}">
                <a16:creationId xmlns=""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2" name="Picture Placeholder 46">
            <a:extLst>
              <a:ext uri="{FF2B5EF4-FFF2-40B4-BE49-F238E27FC236}">
                <a16:creationId xmlns=""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4" name="Rectangle 53">
            <a:extLst>
              <a:ext uri="{FF2B5EF4-FFF2-40B4-BE49-F238E27FC236}">
                <a16:creationId xmlns=""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8/3/2023</a:t>
            </a:fld>
            <a:endParaRPr lang="en-US" dirty="0"/>
          </a:p>
        </p:txBody>
      </p:sp>
      <p:sp>
        <p:nvSpPr>
          <p:cNvPr id="5" name="Footer Placeholder 4">
            <a:extLst>
              <a:ext uri="{FF2B5EF4-FFF2-40B4-BE49-F238E27FC236}">
                <a16:creationId xmlns=""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8/3/2023</a:t>
            </a:fld>
            <a:endParaRPr lang="en-US" dirty="0"/>
          </a:p>
        </p:txBody>
      </p:sp>
      <p:sp>
        <p:nvSpPr>
          <p:cNvPr id="5" name="Footer Placeholder 4">
            <a:extLst>
              <a:ext uri="{FF2B5EF4-FFF2-40B4-BE49-F238E27FC236}">
                <a16:creationId xmlns=""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8/3/2023</a:t>
            </a:fld>
            <a:endParaRPr lang="en-US" noProof="0"/>
          </a:p>
        </p:txBody>
      </p:sp>
      <p:sp>
        <p:nvSpPr>
          <p:cNvPr id="5" name="Footer Placeholder 4">
            <a:extLst>
              <a:ext uri="{FF2B5EF4-FFF2-40B4-BE49-F238E27FC236}">
                <a16:creationId xmlns=""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8/3/2023</a:t>
            </a:fld>
            <a:endParaRPr lang="en-US" dirty="0"/>
          </a:p>
        </p:txBody>
      </p:sp>
      <p:sp>
        <p:nvSpPr>
          <p:cNvPr id="5" name="Footer Placeholder 4">
            <a:extLst>
              <a:ext uri="{FF2B5EF4-FFF2-40B4-BE49-F238E27FC236}">
                <a16:creationId xmlns=""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8/3/2023</a:t>
            </a:fld>
            <a:endParaRPr lang="en-US" noProof="0"/>
          </a:p>
        </p:txBody>
      </p:sp>
      <p:sp>
        <p:nvSpPr>
          <p:cNvPr id="5" name="Footer Placeholder 4">
            <a:extLst>
              <a:ext uri="{FF2B5EF4-FFF2-40B4-BE49-F238E27FC236}">
                <a16:creationId xmlns=""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8/3/2023</a:t>
            </a:fld>
            <a:endParaRPr lang="en-US" noProof="0"/>
          </a:p>
        </p:txBody>
      </p:sp>
      <p:sp>
        <p:nvSpPr>
          <p:cNvPr id="5" name="Footer Placeholder 4">
            <a:extLst>
              <a:ext uri="{FF2B5EF4-FFF2-40B4-BE49-F238E27FC236}">
                <a16:creationId xmlns=""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smtClean="0"/>
              <a:t>Edit Master text styles</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8/3/2023</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smtClean="0"/>
              <a:t>Edit Master text styles</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8/3/2023</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smtClean="0"/>
              <a:t>Edit Master text styles</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8/3/2023</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smtClean="0"/>
              <a:t>Edit Master text styles</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8/3/2023</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8/3/2023</a:t>
            </a:fld>
            <a:endParaRPr lang="en-US" dirty="0"/>
          </a:p>
        </p:txBody>
      </p:sp>
      <p:sp>
        <p:nvSpPr>
          <p:cNvPr id="6" name="Slide Number Placeholder 5">
            <a:extLst>
              <a:ext uri="{FF2B5EF4-FFF2-40B4-BE49-F238E27FC236}">
                <a16:creationId xmlns=""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9FA173-4917-43E5-B91C-3914C1A8D225}"/>
              </a:ext>
            </a:extLst>
          </p:cNvPr>
          <p:cNvSpPr>
            <a:spLocks noGrp="1"/>
          </p:cNvSpPr>
          <p:nvPr>
            <p:ph type="ctrTitle"/>
          </p:nvPr>
        </p:nvSpPr>
        <p:spPr/>
        <p:txBody>
          <a:bodyPr>
            <a:noAutofit/>
          </a:bodyPr>
          <a:lstStyle/>
          <a:p>
            <a:r>
              <a:rPr lang="en-US" sz="3600" dirty="0" smtClean="0"/>
              <a:t>URBAN ENVIRONMENTAL STRESS AND BEHAVIORAL ADAPTATION</a:t>
            </a:r>
            <a:endParaRPr lang="en-US" sz="3600" dirty="0"/>
          </a:p>
        </p:txBody>
      </p:sp>
      <p:sp>
        <p:nvSpPr>
          <p:cNvPr id="3" name="Subtitle 2">
            <a:extLst>
              <a:ext uri="{FF2B5EF4-FFF2-40B4-BE49-F238E27FC236}">
                <a16:creationId xmlns="" xmlns:a16="http://schemas.microsoft.com/office/drawing/2014/main" id="{D099D82B-F86A-4C04-9207-B25F53939FB6}"/>
              </a:ext>
            </a:extLst>
          </p:cNvPr>
          <p:cNvSpPr>
            <a:spLocks noGrp="1"/>
          </p:cNvSpPr>
          <p:nvPr>
            <p:ph type="subTitle" idx="1"/>
          </p:nvPr>
        </p:nvSpPr>
        <p:spPr/>
        <p:txBody>
          <a:bodyPr/>
          <a:lstStyle/>
          <a:p>
            <a:r>
              <a:rPr lang="en-US" dirty="0" smtClean="0"/>
              <a:t>A CASE STUDY ON BHOPAL CITY, INDIA</a:t>
            </a:r>
            <a:endParaRPr lang="en-US" dirty="0"/>
          </a:p>
        </p:txBody>
      </p:sp>
      <p:sp>
        <p:nvSpPr>
          <p:cNvPr id="4" name="Text Placeholder 3">
            <a:extLst>
              <a:ext uri="{FF2B5EF4-FFF2-40B4-BE49-F238E27FC236}">
                <a16:creationId xmlns="" xmlns:a16="http://schemas.microsoft.com/office/drawing/2014/main" id="{42484CCC-9AB9-41BA-BF31-C9CA5A121895}"/>
              </a:ext>
            </a:extLst>
          </p:cNvPr>
          <p:cNvSpPr>
            <a:spLocks noGrp="1"/>
          </p:cNvSpPr>
          <p:nvPr>
            <p:ph type="body" sz="quarter" idx="14"/>
          </p:nvPr>
        </p:nvSpPr>
        <p:spPr>
          <a:xfrm>
            <a:off x="9250017" y="1013969"/>
            <a:ext cx="1626531" cy="601840"/>
          </a:xfrm>
        </p:spPr>
        <p:txBody>
          <a:bodyPr>
            <a:normAutofit/>
          </a:bodyPr>
          <a:lstStyle/>
          <a:p>
            <a:r>
              <a:rPr lang="en-US" dirty="0" smtClean="0"/>
              <a:t>2023</a:t>
            </a:r>
          </a:p>
        </p:txBody>
      </p:sp>
    </p:spTree>
    <p:extLst>
      <p:ext uri="{BB962C8B-B14F-4D97-AF65-F5344CB8AC3E}">
        <p14:creationId xmlns:p14="http://schemas.microsoft.com/office/powerpoint/2010/main" val="30130681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73369" y="75807"/>
            <a:ext cx="10515600" cy="1325563"/>
          </a:xfrm>
        </p:spPr>
        <p:txBody>
          <a:bodyPr/>
          <a:lstStyle/>
          <a:p>
            <a:r>
              <a:rPr lang="en-US" dirty="0"/>
              <a:t>Factors Influencing Behavioral Adaptation in </a:t>
            </a:r>
            <a:r>
              <a:rPr lang="en-US"/>
              <a:t>Urban </a:t>
            </a:r>
            <a:r>
              <a:rPr lang="en-US" smtClean="0"/>
              <a:t>Environments</a:t>
            </a:r>
            <a:endParaRPr lang="en-US" dirty="0"/>
          </a:p>
        </p:txBody>
      </p:sp>
      <p:sp>
        <p:nvSpPr>
          <p:cNvPr id="8" name="Text Placeholder 7"/>
          <p:cNvSpPr>
            <a:spLocks noGrp="1"/>
          </p:cNvSpPr>
          <p:nvPr>
            <p:ph type="body" idx="1"/>
          </p:nvPr>
        </p:nvSpPr>
        <p:spPr>
          <a:xfrm>
            <a:off x="873369" y="1865959"/>
            <a:ext cx="4899124" cy="863171"/>
          </a:xfrm>
        </p:spPr>
        <p:txBody>
          <a:bodyPr>
            <a:noAutofit/>
          </a:bodyPr>
          <a:lstStyle/>
          <a:p>
            <a:r>
              <a:rPr lang="en-US" sz="2000" b="0" dirty="0" smtClean="0">
                <a:solidFill>
                  <a:schemeClr val="bg1"/>
                </a:solidFill>
                <a:latin typeface="Times New Roman" panose="02020603050405020304" pitchFamily="18" charset="0"/>
                <a:cs typeface="Times New Roman" panose="02020603050405020304" pitchFamily="18" charset="0"/>
              </a:rPr>
              <a:t> </a:t>
            </a:r>
            <a:r>
              <a:rPr lang="en-US" sz="2400" b="0" dirty="0" smtClean="0">
                <a:solidFill>
                  <a:schemeClr val="bg1"/>
                </a:solidFill>
                <a:latin typeface="Times New Roman" panose="02020603050405020304" pitchFamily="18" charset="0"/>
                <a:cs typeface="Times New Roman" panose="02020603050405020304" pitchFamily="18" charset="0"/>
              </a:rPr>
              <a:t>Key </a:t>
            </a:r>
            <a:r>
              <a:rPr lang="en-US" sz="2400" b="0" dirty="0">
                <a:solidFill>
                  <a:schemeClr val="bg1"/>
                </a:solidFill>
                <a:latin typeface="Times New Roman" panose="02020603050405020304" pitchFamily="18" charset="0"/>
                <a:cs typeface="Times New Roman" panose="02020603050405020304" pitchFamily="18" charset="0"/>
              </a:rPr>
              <a:t>factors that influence the adoption of behavioral adaptation strategies</a:t>
            </a:r>
            <a:r>
              <a:rPr lang="en-US" sz="2400" b="0" dirty="0" smtClean="0">
                <a:solidFill>
                  <a:schemeClr val="bg1"/>
                </a:solidFill>
                <a:latin typeface="Times New Roman" panose="02020603050405020304" pitchFamily="18" charset="0"/>
                <a:cs typeface="Times New Roman" panose="02020603050405020304" pitchFamily="18" charset="0"/>
              </a:rPr>
              <a:t>:</a:t>
            </a:r>
            <a:endParaRPr lang="en-US" sz="2400" b="0" dirty="0">
              <a:solidFill>
                <a:schemeClr val="bg1"/>
              </a:solidFill>
              <a:latin typeface="Times New Roman" panose="02020603050405020304" pitchFamily="18" charset="0"/>
              <a:cs typeface="Times New Roman" panose="02020603050405020304" pitchFamily="18" charset="0"/>
            </a:endParaRPr>
          </a:p>
        </p:txBody>
      </p:sp>
      <p:sp>
        <p:nvSpPr>
          <p:cNvPr id="9" name="Content Placeholder 8"/>
          <p:cNvSpPr>
            <a:spLocks noGrp="1"/>
          </p:cNvSpPr>
          <p:nvPr>
            <p:ph sz="half" idx="2"/>
          </p:nvPr>
        </p:nvSpPr>
        <p:spPr>
          <a:xfrm>
            <a:off x="614873" y="3179679"/>
            <a:ext cx="5157787" cy="2773258"/>
          </a:xfrm>
        </p:spPr>
        <p:txBody>
          <a:bodyPr>
            <a:normAutofit/>
          </a:bodyPr>
          <a:lstStyle/>
          <a:p>
            <a:r>
              <a:rPr lang="en-US" sz="20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Socio-economic </a:t>
            </a:r>
            <a:r>
              <a:rPr lang="en-US" sz="2400" dirty="0" smtClean="0">
                <a:latin typeface="Times New Roman" panose="02020603050405020304" pitchFamily="18" charset="0"/>
                <a:cs typeface="Times New Roman" panose="02020603050405020304" pitchFamily="18" charset="0"/>
              </a:rPr>
              <a:t>Status</a:t>
            </a:r>
          </a:p>
          <a:p>
            <a:r>
              <a:rPr lang="en-US" sz="2400" dirty="0" smtClean="0">
                <a:latin typeface="Times New Roman" panose="02020603050405020304" pitchFamily="18" charset="0"/>
                <a:cs typeface="Times New Roman" panose="02020603050405020304" pitchFamily="18" charset="0"/>
              </a:rPr>
              <a:t>Educational Level</a:t>
            </a:r>
          </a:p>
          <a:p>
            <a:r>
              <a:rPr lang="en-US" sz="2400" dirty="0" smtClean="0">
                <a:latin typeface="Times New Roman" panose="02020603050405020304" pitchFamily="18" charset="0"/>
                <a:cs typeface="Times New Roman" panose="02020603050405020304" pitchFamily="18" charset="0"/>
              </a:rPr>
              <a:t>Access to Information and Resources</a:t>
            </a:r>
          </a:p>
          <a:p>
            <a:r>
              <a:rPr lang="en-US" sz="2400" dirty="0" smtClean="0">
                <a:latin typeface="Times New Roman" panose="02020603050405020304" pitchFamily="18" charset="0"/>
                <a:cs typeface="Times New Roman" panose="02020603050405020304" pitchFamily="18" charset="0"/>
              </a:rPr>
              <a:t>Government Policies and Initiatives</a:t>
            </a:r>
          </a:p>
        </p:txBody>
      </p:sp>
      <p:sp>
        <p:nvSpPr>
          <p:cNvPr id="10" name="Text Placeholder 9"/>
          <p:cNvSpPr>
            <a:spLocks noGrp="1"/>
          </p:cNvSpPr>
          <p:nvPr>
            <p:ph type="body" sz="quarter" idx="3"/>
          </p:nvPr>
        </p:nvSpPr>
        <p:spPr>
          <a:xfrm>
            <a:off x="6297444" y="2355767"/>
            <a:ext cx="5183188" cy="823912"/>
          </a:xfrm>
        </p:spPr>
        <p:txBody>
          <a:bodyPr>
            <a:normAutofit/>
          </a:bodyPr>
          <a:lstStyle/>
          <a:p>
            <a:pPr marL="342900" indent="-342900">
              <a:buFont typeface="Arial" panose="020B0604020202020204" pitchFamily="34" charset="0"/>
              <a:buChar char="•"/>
            </a:pPr>
            <a:endParaRPr lang="en-US" sz="2000" b="0"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US" dirty="0" smtClean="0"/>
              <a:t>Adaptation in Urban Environments</a:t>
            </a:r>
          </a:p>
        </p:txBody>
      </p:sp>
      <p:sp>
        <p:nvSpPr>
          <p:cNvPr id="4" name="Slide Number Placeholder 3"/>
          <p:cNvSpPr>
            <a:spLocks noGrp="1"/>
          </p:cNvSpPr>
          <p:nvPr>
            <p:ph type="sldNum" sz="quarter" idx="12"/>
          </p:nvPr>
        </p:nvSpPr>
        <p:spPr/>
        <p:txBody>
          <a:bodyPr/>
          <a:lstStyle/>
          <a:p>
            <a:fld id="{95CBEC59-7FF9-4688-98DF-89832A0C9025}" type="slidenum">
              <a:rPr lang="en-US" smtClean="0"/>
              <a:t>10</a:t>
            </a:fld>
            <a:endParaRPr lang="en-US" dirty="0"/>
          </a:p>
        </p:txBody>
      </p:sp>
      <p:sp>
        <p:nvSpPr>
          <p:cNvPr id="12" name="Content Placeholder 11"/>
          <p:cNvSpPr>
            <a:spLocks noGrp="1"/>
          </p:cNvSpPr>
          <p:nvPr>
            <p:ph sz="half" idx="15"/>
          </p:nvPr>
        </p:nvSpPr>
        <p:spPr>
          <a:xfrm>
            <a:off x="6231182" y="3213822"/>
            <a:ext cx="5157787" cy="3607403"/>
          </a:xfrm>
        </p:spPr>
        <p:txBody>
          <a:bodyPr>
            <a:normAutofit/>
          </a:bodyPr>
          <a:lstStyle/>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52445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369" y="138554"/>
            <a:ext cx="10515600" cy="1325563"/>
          </a:xfrm>
        </p:spPr>
        <p:txBody>
          <a:bodyPr>
            <a:normAutofit/>
          </a:bodyPr>
          <a:lstStyle/>
          <a:p>
            <a:r>
              <a:rPr lang="en-US" dirty="0" smtClean="0"/>
              <a:t>Examples </a:t>
            </a:r>
            <a:r>
              <a:rPr lang="en-US" dirty="0"/>
              <a:t>of </a:t>
            </a:r>
            <a:r>
              <a:rPr lang="en-US" dirty="0" smtClean="0"/>
              <a:t>behavioral </a:t>
            </a:r>
            <a:r>
              <a:rPr lang="en-US" dirty="0"/>
              <a:t>adaptations observed in other urban </a:t>
            </a:r>
            <a:r>
              <a:rPr lang="en-US" dirty="0" smtClean="0"/>
              <a:t>centers</a:t>
            </a:r>
            <a:endParaRPr lang="en-US" dirty="0"/>
          </a:p>
        </p:txBody>
      </p:sp>
      <p:sp>
        <p:nvSpPr>
          <p:cNvPr id="3" name="Text Placeholder 2"/>
          <p:cNvSpPr>
            <a:spLocks noGrp="1"/>
          </p:cNvSpPr>
          <p:nvPr>
            <p:ph type="body" idx="1"/>
          </p:nvPr>
        </p:nvSpPr>
        <p:spPr>
          <a:xfrm>
            <a:off x="973381" y="1952895"/>
            <a:ext cx="5157787" cy="1631804"/>
          </a:xfrm>
        </p:spPr>
        <p:txBody>
          <a:bodyPr>
            <a:noAutofit/>
          </a:bodyPr>
          <a:lstStyle/>
          <a:p>
            <a:pPr marL="457200" indent="-457200">
              <a:buFont typeface="+mj-lt"/>
              <a:buAutoNum type="arabicPeriod"/>
            </a:pPr>
            <a:r>
              <a:rPr lang="en-US" sz="2400" b="0" dirty="0" smtClean="0">
                <a:solidFill>
                  <a:schemeClr val="bg1"/>
                </a:solidFill>
                <a:latin typeface="Times New Roman" panose="02020603050405020304" pitchFamily="18" charset="0"/>
                <a:cs typeface="Times New Roman" panose="02020603050405020304" pitchFamily="18" charset="0"/>
              </a:rPr>
              <a:t>Tokyo</a:t>
            </a:r>
            <a:r>
              <a:rPr lang="en-US" sz="2400" b="0" dirty="0">
                <a:solidFill>
                  <a:schemeClr val="bg1"/>
                </a:solidFill>
                <a:latin typeface="Times New Roman" panose="02020603050405020304" pitchFamily="18" charset="0"/>
                <a:cs typeface="Times New Roman" panose="02020603050405020304" pitchFamily="18" charset="0"/>
              </a:rPr>
              <a:t>, Japan (Waste Management</a:t>
            </a:r>
            <a:r>
              <a:rPr lang="en-US" sz="2400" b="0" dirty="0" smtClean="0">
                <a:solidFill>
                  <a:schemeClr val="bg1"/>
                </a:solidFill>
                <a:latin typeface="Times New Roman" panose="02020603050405020304" pitchFamily="18" charset="0"/>
                <a:cs typeface="Times New Roman" panose="02020603050405020304" pitchFamily="18" charset="0"/>
              </a:rPr>
              <a:t>): </a:t>
            </a:r>
            <a:r>
              <a:rPr lang="en-US" sz="2400" b="0" dirty="0">
                <a:solidFill>
                  <a:schemeClr val="bg1"/>
                </a:solidFill>
                <a:latin typeface="Times New Roman" panose="02020603050405020304" pitchFamily="18" charset="0"/>
                <a:cs typeface="Times New Roman" panose="02020603050405020304" pitchFamily="18" charset="0"/>
              </a:rPr>
              <a:t>Tokyo has a comprehensive waste management system, with residents actively participating in waste separation and recycling</a:t>
            </a:r>
          </a:p>
        </p:txBody>
      </p:sp>
      <p:sp>
        <p:nvSpPr>
          <p:cNvPr id="4" name="Content Placeholder 3"/>
          <p:cNvSpPr>
            <a:spLocks noGrp="1"/>
          </p:cNvSpPr>
          <p:nvPr>
            <p:ph sz="half" idx="2"/>
          </p:nvPr>
        </p:nvSpPr>
        <p:spPr>
          <a:xfrm>
            <a:off x="973382" y="3596842"/>
            <a:ext cx="5157787" cy="2773258"/>
          </a:xfrm>
        </p:spPr>
        <p:txBody>
          <a:bodyPr>
            <a:normAutofit/>
          </a:bodyPr>
          <a:lstStyle/>
          <a:p>
            <a:pPr marL="0" indent="0">
              <a:buNone/>
            </a:pPr>
            <a:r>
              <a:rPr lang="en-US" sz="2400" dirty="0" smtClean="0">
                <a:latin typeface="Times New Roman" panose="02020603050405020304" pitchFamily="18" charset="0"/>
                <a:cs typeface="Times New Roman" panose="02020603050405020304" pitchFamily="18" charset="0"/>
              </a:rPr>
              <a:t>2.    Seoul</a:t>
            </a:r>
            <a:r>
              <a:rPr lang="en-US" sz="2400" dirty="0">
                <a:latin typeface="Times New Roman" panose="02020603050405020304" pitchFamily="18" charset="0"/>
                <a:cs typeface="Times New Roman" panose="02020603050405020304" pitchFamily="18" charset="0"/>
              </a:rPr>
              <a:t>, South Korea (Air Quality</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Seoul faces air pollution from industrial activities and traffic. As an adaptation, the city has implemented car-free days and encourages citizens to use public transportation or electric vehicles to reduce emissions.</a:t>
            </a:r>
          </a:p>
        </p:txBody>
      </p:sp>
      <p:sp>
        <p:nvSpPr>
          <p:cNvPr id="7" name="Slide Number Placeholder 6"/>
          <p:cNvSpPr>
            <a:spLocks noGrp="1"/>
          </p:cNvSpPr>
          <p:nvPr>
            <p:ph type="sldNum" sz="quarter" idx="12"/>
          </p:nvPr>
        </p:nvSpPr>
        <p:spPr/>
        <p:txBody>
          <a:bodyPr/>
          <a:lstStyle/>
          <a:p>
            <a:fld id="{95CBEC59-7FF9-4688-98DF-89832A0C9025}" type="slidenum">
              <a:rPr lang="en-US" smtClean="0"/>
              <a:t>11</a:t>
            </a:fld>
            <a:endParaRPr lang="en-US" dirty="0"/>
          </a:p>
        </p:txBody>
      </p:sp>
      <p:sp>
        <p:nvSpPr>
          <p:cNvPr id="9" name="Content Placeholder 8"/>
          <p:cNvSpPr>
            <a:spLocks noGrp="1"/>
          </p:cNvSpPr>
          <p:nvPr>
            <p:ph sz="half" idx="15"/>
          </p:nvPr>
        </p:nvSpPr>
        <p:spPr>
          <a:xfrm>
            <a:off x="6536568" y="1996278"/>
            <a:ext cx="5157787" cy="3575465"/>
          </a:xfrm>
        </p:spPr>
        <p:txBody>
          <a:bodyPr>
            <a:normAutofit/>
          </a:bodyPr>
          <a:lstStyle/>
          <a:p>
            <a:pPr marL="0" indent="0">
              <a:buNone/>
            </a:pPr>
            <a:r>
              <a:rPr lang="en-US" sz="2400" dirty="0" smtClean="0">
                <a:latin typeface="Times New Roman" panose="02020603050405020304" pitchFamily="18" charset="0"/>
                <a:cs typeface="Times New Roman" panose="02020603050405020304" pitchFamily="18" charset="0"/>
              </a:rPr>
              <a:t>3. Singapore </a:t>
            </a:r>
            <a:r>
              <a:rPr lang="en-US" sz="2400" dirty="0">
                <a:latin typeface="Times New Roman" panose="02020603050405020304" pitchFamily="18" charset="0"/>
                <a:cs typeface="Times New Roman" panose="02020603050405020304" pitchFamily="18" charset="0"/>
              </a:rPr>
              <a:t>(Water Management</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Singapore faces water scarcity due to limited natural resources. As a behavioral adaptation, the city has implemented water conservation and recycling programs. Residents use water-saving appliances and adopt rainwater harvesting to reduce water consumption.</a:t>
            </a:r>
          </a:p>
        </p:txBody>
      </p:sp>
    </p:spTree>
    <p:extLst>
      <p:ext uri="{BB962C8B-B14F-4D97-AF65-F5344CB8AC3E}">
        <p14:creationId xmlns:p14="http://schemas.microsoft.com/office/powerpoint/2010/main" val="10098751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393" y="-41158"/>
            <a:ext cx="10515600" cy="1325563"/>
          </a:xfrm>
        </p:spPr>
        <p:txBody>
          <a:bodyPr/>
          <a:lstStyle/>
          <a:p>
            <a:r>
              <a:rPr lang="en-US" dirty="0" smtClean="0"/>
              <a:t>Recommendations</a:t>
            </a:r>
            <a:endParaRPr lang="en-US" dirty="0"/>
          </a:p>
        </p:txBody>
      </p:sp>
      <p:sp>
        <p:nvSpPr>
          <p:cNvPr id="3" name="Footer Placeholder 2"/>
          <p:cNvSpPr>
            <a:spLocks noGrp="1"/>
          </p:cNvSpPr>
          <p:nvPr>
            <p:ph type="ftr" sz="quarter" idx="11"/>
          </p:nvPr>
        </p:nvSpPr>
        <p:spPr/>
        <p:txBody>
          <a:bodyPr/>
          <a:lstStyle/>
          <a:p>
            <a:r>
              <a:rPr lang="en-US" dirty="0" smtClean="0"/>
              <a:t>Recommendations</a:t>
            </a:r>
            <a:endParaRPr lang="en-US" dirty="0"/>
          </a:p>
        </p:txBody>
      </p:sp>
      <p:sp>
        <p:nvSpPr>
          <p:cNvPr id="4" name="Slide Number Placeholder 3"/>
          <p:cNvSpPr>
            <a:spLocks noGrp="1"/>
          </p:cNvSpPr>
          <p:nvPr>
            <p:ph type="sldNum" sz="quarter" idx="12"/>
          </p:nvPr>
        </p:nvSpPr>
        <p:spPr/>
        <p:txBody>
          <a:bodyPr/>
          <a:lstStyle/>
          <a:p>
            <a:fld id="{95CBEC59-7FF9-4688-98DF-89832A0C9025}" type="slidenum">
              <a:rPr lang="en-US" smtClean="0"/>
              <a:t>12</a:t>
            </a:fld>
            <a:endParaRPr lang="en-US" dirty="0"/>
          </a:p>
        </p:txBody>
      </p:sp>
      <p:sp>
        <p:nvSpPr>
          <p:cNvPr id="5" name="Text Placeholder 4"/>
          <p:cNvSpPr>
            <a:spLocks noGrp="1"/>
          </p:cNvSpPr>
          <p:nvPr>
            <p:ph type="body" idx="1"/>
          </p:nvPr>
        </p:nvSpPr>
        <p:spPr>
          <a:xfrm>
            <a:off x="678845" y="1457635"/>
            <a:ext cx="5157787" cy="823912"/>
          </a:xfrm>
        </p:spPr>
        <p:txBody>
          <a:bodyPr>
            <a:noAutofit/>
          </a:bodyPr>
          <a:lstStyle/>
          <a:p>
            <a:endParaRPr lang="en-US" sz="1800"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sz="half" idx="2"/>
          </p:nvPr>
        </p:nvSpPr>
        <p:spPr>
          <a:xfrm>
            <a:off x="559381" y="1402584"/>
            <a:ext cx="5157787" cy="4102220"/>
          </a:xfrm>
        </p:spPr>
        <p:txBody>
          <a:bodyPr>
            <a:normAutofit/>
          </a:bodyPr>
          <a:lstStyle/>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City </a:t>
            </a:r>
            <a:r>
              <a:rPr lang="en-US" sz="2400" dirty="0">
                <a:latin typeface="Times New Roman" panose="02020603050405020304" pitchFamily="18" charset="0"/>
                <a:cs typeface="Times New Roman" panose="02020603050405020304" pitchFamily="18" charset="0"/>
              </a:rPr>
              <a:t>planners should prioritize creating more green spaces, like parks and rooftop gardens, to offset the heat island effect and improve the well-being of Bhopal's residents.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tackle air pollution, promoting eco-friendly transportation alternatives and implementing stringent emissions standards for industries are crucial steps.</a:t>
            </a:r>
          </a:p>
        </p:txBody>
      </p:sp>
      <p:sp>
        <p:nvSpPr>
          <p:cNvPr id="7" name="Text Placeholder 6"/>
          <p:cNvSpPr>
            <a:spLocks noGrp="1"/>
          </p:cNvSpPr>
          <p:nvPr>
            <p:ph type="body" sz="quarter" idx="3"/>
          </p:nvPr>
        </p:nvSpPr>
        <p:spPr/>
        <p:txBody>
          <a:bodyPr/>
          <a:lstStyle/>
          <a:p>
            <a:endParaRPr lang="en-US"/>
          </a:p>
        </p:txBody>
      </p:sp>
      <p:sp>
        <p:nvSpPr>
          <p:cNvPr id="8" name="Content Placeholder 7"/>
          <p:cNvSpPr>
            <a:spLocks noGrp="1"/>
          </p:cNvSpPr>
          <p:nvPr>
            <p:ph sz="quarter" idx="4"/>
          </p:nvPr>
        </p:nvSpPr>
        <p:spPr>
          <a:xfrm>
            <a:off x="6224784" y="1402584"/>
            <a:ext cx="5183188" cy="3687653"/>
          </a:xfrm>
        </p:spPr>
        <p:txBody>
          <a:bodyPr/>
          <a:lstStyle/>
          <a:p>
            <a:pPr marL="0" indent="0">
              <a:buNone/>
            </a:pPr>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Additionally, adopting cleaner energy sources can make a significant difference.</a:t>
            </a:r>
          </a:p>
          <a:p>
            <a:pPr marL="0" indent="0">
              <a:buNone/>
            </a:pPr>
            <a:r>
              <a:rPr lang="en-US" sz="2400" dirty="0">
                <a:latin typeface="Times New Roman" panose="02020603050405020304" pitchFamily="18" charset="0"/>
                <a:cs typeface="Times New Roman" panose="02020603050405020304" pitchFamily="18" charset="0"/>
              </a:rPr>
              <a:t>Community involvement is also vital. Initiatives such as awareness campaigns and educational programs can empower individuals to embrace sustainable practices and contribute to a cleaner environment.</a:t>
            </a:r>
          </a:p>
        </p:txBody>
      </p:sp>
      <p:sp>
        <p:nvSpPr>
          <p:cNvPr id="10" name="Text Placeholder 9"/>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7931647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68918" y="91562"/>
            <a:ext cx="8807116" cy="961381"/>
          </a:xfrm>
        </p:spPr>
        <p:txBody>
          <a:bodyPr/>
          <a:lstStyle/>
          <a:p>
            <a:r>
              <a:rPr lang="en-US" dirty="0" smtClean="0"/>
              <a:t>Conclusion</a:t>
            </a:r>
            <a:endParaRPr lang="en-US" dirty="0"/>
          </a:p>
        </p:txBody>
      </p:sp>
      <p:sp>
        <p:nvSpPr>
          <p:cNvPr id="14" name="Subtitle 13"/>
          <p:cNvSpPr>
            <a:spLocks noGrp="1"/>
          </p:cNvSpPr>
          <p:nvPr>
            <p:ph type="subTitle" idx="1"/>
          </p:nvPr>
        </p:nvSpPr>
        <p:spPr>
          <a:xfrm>
            <a:off x="1824950" y="1773399"/>
            <a:ext cx="9144000" cy="4779264"/>
          </a:xfrm>
        </p:spPr>
        <p:txBody>
          <a:bodyPr>
            <a:normAutofit fontScale="85000" lnSpcReduction="20000"/>
          </a:bodyPr>
          <a:lstStyle/>
          <a:p>
            <a:r>
              <a:rPr lang="en-US" b="0" dirty="0">
                <a:solidFill>
                  <a:schemeClr val="bg1"/>
                </a:solidFill>
                <a:latin typeface="Times New Roman" panose="02020603050405020304" pitchFamily="18" charset="0"/>
                <a:cs typeface="Times New Roman" panose="02020603050405020304" pitchFamily="18" charset="0"/>
              </a:rPr>
              <a:t>The study on "Urban Environmental Stress and Behavioral Adaptation in Bhopal City, India" highlights the environmental challenges faced by rapidly growing urban centers. Bhopal City, like others, deals with issues such as air and water pollution, noise, and waste management. Residents showed awareness of these stressors and exhibited significant behavioral adaptations to address them. However, factors like </a:t>
            </a:r>
            <a:r>
              <a:rPr lang="en-US" b="0" dirty="0" smtClean="0">
                <a:solidFill>
                  <a:schemeClr val="bg1"/>
                </a:solidFill>
                <a:latin typeface="Times New Roman" panose="02020603050405020304" pitchFamily="18" charset="0"/>
                <a:cs typeface="Times New Roman" panose="02020603050405020304" pitchFamily="18" charset="0"/>
              </a:rPr>
              <a:t>socioeconomic </a:t>
            </a:r>
            <a:r>
              <a:rPr lang="en-US" b="0" dirty="0">
                <a:solidFill>
                  <a:schemeClr val="bg1"/>
                </a:solidFill>
                <a:latin typeface="Times New Roman" panose="02020603050405020304" pitchFamily="18" charset="0"/>
                <a:cs typeface="Times New Roman" panose="02020603050405020304" pitchFamily="18" charset="0"/>
              </a:rPr>
              <a:t>status, education level, and access to resources influenced the extent of adaptation. The research emphasizes the need to integrate environmental concerns into urban planning for sustainable development. Collaboration among stakeholders, including governments, NGOs, and residents, is vital in fostering adaptive behaviors. The goal is to create resilient and livable urban environments that prioritize the well-being of current and future generations while preserving natural resources and ecosystems.</a:t>
            </a:r>
          </a:p>
        </p:txBody>
      </p:sp>
      <p:sp>
        <p:nvSpPr>
          <p:cNvPr id="5" name="Slide Number Placeholder 4"/>
          <p:cNvSpPr>
            <a:spLocks noGrp="1"/>
          </p:cNvSpPr>
          <p:nvPr>
            <p:ph type="sldNum" sz="quarter" idx="12"/>
          </p:nvPr>
        </p:nvSpPr>
        <p:spPr/>
        <p:txBody>
          <a:bodyPr/>
          <a:lstStyle/>
          <a:p>
            <a:fld id="{95CBEC59-7FF9-4688-98DF-89832A0C9025}" type="slidenum">
              <a:rPr lang="en-US" noProof="0" smtClean="0"/>
              <a:t>13</a:t>
            </a:fld>
            <a:endParaRPr lang="en-US" noProof="0"/>
          </a:p>
        </p:txBody>
      </p:sp>
    </p:spTree>
    <p:extLst>
      <p:ext uri="{BB962C8B-B14F-4D97-AF65-F5344CB8AC3E}">
        <p14:creationId xmlns:p14="http://schemas.microsoft.com/office/powerpoint/2010/main" val="1363033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12758" y="202133"/>
            <a:ext cx="8807116" cy="813846"/>
          </a:xfrm>
        </p:spPr>
        <p:txBody>
          <a:bodyPr>
            <a:normAutofit fontScale="90000"/>
          </a:bodyPr>
          <a:lstStyle/>
          <a:p>
            <a:r>
              <a:rPr lang="en-US" dirty="0" smtClean="0"/>
              <a:t>References</a:t>
            </a:r>
            <a:endParaRPr lang="en-US" dirty="0"/>
          </a:p>
        </p:txBody>
      </p:sp>
      <p:sp>
        <p:nvSpPr>
          <p:cNvPr id="3" name="Subtitle 2"/>
          <p:cNvSpPr>
            <a:spLocks noGrp="1"/>
          </p:cNvSpPr>
          <p:nvPr>
            <p:ph type="subTitle" idx="1"/>
          </p:nvPr>
        </p:nvSpPr>
        <p:spPr>
          <a:xfrm>
            <a:off x="1732548" y="1219200"/>
            <a:ext cx="9144000" cy="5449824"/>
          </a:xfrm>
        </p:spPr>
        <p:txBody>
          <a:bodyPr>
            <a:normAutofit fontScale="62500" lnSpcReduction="20000"/>
          </a:bodyPr>
          <a:lstStyle/>
          <a:p>
            <a:r>
              <a:rPr lang="en-US" dirty="0"/>
              <a:t>[1] A. de </a:t>
            </a:r>
            <a:r>
              <a:rPr lang="en-US" dirty="0" err="1"/>
              <a:t>Sherbinin</a:t>
            </a:r>
            <a:r>
              <a:rPr lang="en-US" dirty="0"/>
              <a:t>, “The role of sustainability indicators as a tool for assessing territorial environmental competitiveness,” in Presented at the International Forum for Rural Development, pp. 1–16, Brasilia, Brazil, November 2003.</a:t>
            </a:r>
          </a:p>
          <a:p>
            <a:r>
              <a:rPr lang="en-US" dirty="0"/>
              <a:t>[2] </a:t>
            </a:r>
            <a:r>
              <a:rPr lang="en-US" dirty="0" err="1"/>
              <a:t>K.Lewin,FieldTheoryinSocialScience,Harper,NewYork,NY</a:t>
            </a:r>
            <a:r>
              <a:rPr lang="en-US" dirty="0"/>
              <a:t>, USA, 1951.</a:t>
            </a:r>
          </a:p>
          <a:p>
            <a:r>
              <a:rPr lang="en-US" dirty="0"/>
              <a:t>[3] J. Campbell, “Ambient stressors,” Environment and Behavior, vol. 15, pp. 55–380, 1983.</a:t>
            </a:r>
          </a:p>
          <a:p>
            <a:r>
              <a:rPr lang="en-US" dirty="0"/>
              <a:t>[4] </a:t>
            </a:r>
            <a:r>
              <a:rPr lang="en-US" dirty="0" err="1"/>
              <a:t>R.G.Barker,Concepts&amp;MethodsforStudyingtheEnvironment</a:t>
            </a:r>
            <a:r>
              <a:rPr lang="en-US" dirty="0"/>
              <a:t> of Human </a:t>
            </a:r>
            <a:r>
              <a:rPr lang="en-US" dirty="0" err="1"/>
              <a:t>Behaviour</a:t>
            </a:r>
            <a:r>
              <a:rPr lang="en-US" dirty="0"/>
              <a:t>, Ecological Psychology, Stanford </a:t>
            </a:r>
            <a:r>
              <a:rPr lang="en-US" dirty="0" err="1"/>
              <a:t>Univer</a:t>
            </a:r>
            <a:r>
              <a:rPr lang="en-US" dirty="0"/>
              <a:t>- </a:t>
            </a:r>
            <a:r>
              <a:rPr lang="en-US" dirty="0" err="1"/>
              <a:t>sity</a:t>
            </a:r>
            <a:r>
              <a:rPr lang="en-US" dirty="0"/>
              <a:t> Press, Stanford, </a:t>
            </a:r>
            <a:r>
              <a:rPr lang="en-US" dirty="0" err="1"/>
              <a:t>Calif</a:t>
            </a:r>
            <a:r>
              <a:rPr lang="en-US" dirty="0"/>
              <a:t>, USA, 1968.</a:t>
            </a:r>
          </a:p>
          <a:p>
            <a:r>
              <a:rPr lang="en-US" dirty="0"/>
              <a:t>[5] F. </a:t>
            </a:r>
            <a:r>
              <a:rPr lang="en-US" dirty="0" err="1"/>
              <a:t>Berkes</a:t>
            </a:r>
            <a:r>
              <a:rPr lang="en-US" dirty="0"/>
              <a:t> and C. </a:t>
            </a:r>
            <a:r>
              <a:rPr lang="en-US" dirty="0" err="1"/>
              <a:t>Folke</a:t>
            </a:r>
            <a:r>
              <a:rPr lang="en-US" dirty="0"/>
              <a:t>, Eds., Linking Sociological and Ecological Systems: Management Practices and Social Mechanisms for Building Resilience, Cambridge University Press, New York, NY, USA, 1998.</a:t>
            </a:r>
          </a:p>
          <a:p>
            <a:r>
              <a:rPr lang="en-US" dirty="0"/>
              <a:t>[6] R. </a:t>
            </a:r>
            <a:r>
              <a:rPr lang="en-US" dirty="0" err="1"/>
              <a:t>Haeuber</a:t>
            </a:r>
            <a:r>
              <a:rPr lang="en-US" dirty="0"/>
              <a:t> and P. </a:t>
            </a:r>
            <a:r>
              <a:rPr lang="en-US" dirty="0" err="1"/>
              <a:t>Ringold</a:t>
            </a:r>
            <a:r>
              <a:rPr lang="en-US" dirty="0"/>
              <a:t>, “Ecology, the social sciences and environmental policy,” Ecological Applications, vol. 8, no. 2, pp. 330–331, 1998.</a:t>
            </a:r>
          </a:p>
          <a:p>
            <a:r>
              <a:rPr lang="en-US" dirty="0"/>
              <a:t>[7] M. </a:t>
            </a:r>
            <a:r>
              <a:rPr lang="en-US" dirty="0" err="1"/>
              <a:t>Pacione</a:t>
            </a:r>
            <a:r>
              <a:rPr lang="en-US" dirty="0"/>
              <a:t>, “Urban environmental quality and human wellbeing—a social geographical perspective,” Landscape and Urban Planning, vol. 65, no. 1-2, pp. 19–30, 2003.</a:t>
            </a:r>
          </a:p>
          <a:p>
            <a:r>
              <a:rPr lang="en-US" dirty="0"/>
              <a:t>[8] G. Costa, L. Pickup, and V. Di Martino, “Commuting—a further stress factor for working people: evidence from the European Community. II. An empirical study,” International Archives of Occupational &amp; Environmental Health, vol. 60, no. 5, pp. 377–385, 1988.</a:t>
            </a:r>
          </a:p>
        </p:txBody>
      </p:sp>
      <p:sp>
        <p:nvSpPr>
          <p:cNvPr id="5" name="Slide Number Placeholder 4"/>
          <p:cNvSpPr>
            <a:spLocks noGrp="1"/>
          </p:cNvSpPr>
          <p:nvPr>
            <p:ph type="sldNum" sz="quarter" idx="12"/>
          </p:nvPr>
        </p:nvSpPr>
        <p:spPr/>
        <p:txBody>
          <a:bodyPr/>
          <a:lstStyle/>
          <a:p>
            <a:fld id="{95CBEC59-7FF9-4688-98DF-89832A0C9025}" type="slidenum">
              <a:rPr lang="en-US" smtClean="0"/>
              <a:t>14</a:t>
            </a:fld>
            <a:endParaRPr lang="en-US" dirty="0"/>
          </a:p>
        </p:txBody>
      </p:sp>
    </p:spTree>
    <p:extLst>
      <p:ext uri="{BB962C8B-B14F-4D97-AF65-F5344CB8AC3E}">
        <p14:creationId xmlns:p14="http://schemas.microsoft.com/office/powerpoint/2010/main" val="16363494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6" name="Text Placeholder 5">
            <a:extLst>
              <a:ext uri="{FF2B5EF4-FFF2-40B4-BE49-F238E27FC236}">
                <a16:creationId xmlns="" xmlns:a16="http://schemas.microsoft.com/office/drawing/2014/main" id="{97A5BD8C-215E-470E-9A15-CEABC3C16B40}"/>
              </a:ext>
            </a:extLst>
          </p:cNvPr>
          <p:cNvSpPr>
            <a:spLocks noGrp="1"/>
          </p:cNvSpPr>
          <p:nvPr>
            <p:ph type="body" sz="quarter" idx="14"/>
          </p:nvPr>
        </p:nvSpPr>
        <p:spPr>
          <a:xfrm>
            <a:off x="9342783" y="1006893"/>
            <a:ext cx="1533765" cy="601840"/>
          </a:xfrm>
        </p:spPr>
        <p:txBody>
          <a:bodyPr>
            <a:normAutofit/>
          </a:bodyPr>
          <a:lstStyle/>
          <a:p>
            <a:r>
              <a:rPr lang="en-US" dirty="0" smtClean="0"/>
              <a:t>2023</a:t>
            </a:r>
          </a:p>
        </p:txBody>
      </p:sp>
    </p:spTree>
    <p:extLst>
      <p:ext uri="{BB962C8B-B14F-4D97-AF65-F5344CB8AC3E}">
        <p14:creationId xmlns:p14="http://schemas.microsoft.com/office/powerpoint/2010/main" val="3630158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AC75E2-C7E9-4CDE-A3E7-DB7E770B97E4}"/>
              </a:ext>
            </a:extLst>
          </p:cNvPr>
          <p:cNvSpPr>
            <a:spLocks noGrp="1"/>
          </p:cNvSpPr>
          <p:nvPr>
            <p:ph type="title"/>
          </p:nvPr>
        </p:nvSpPr>
        <p:spPr/>
        <p:txBody>
          <a:bodyPr/>
          <a:lstStyle/>
          <a:p>
            <a:r>
              <a:rPr lang="en-US" dirty="0"/>
              <a:t>CONTENT</a:t>
            </a:r>
            <a:br>
              <a:rPr lang="en-US" dirty="0"/>
            </a:br>
            <a:endParaRPr lang="en-US" dirty="0"/>
          </a:p>
        </p:txBody>
      </p:sp>
      <p:sp>
        <p:nvSpPr>
          <p:cNvPr id="3" name="Content Placeholder 2">
            <a:extLst>
              <a:ext uri="{FF2B5EF4-FFF2-40B4-BE49-F238E27FC236}">
                <a16:creationId xmlns="" xmlns:a16="http://schemas.microsoft.com/office/drawing/2014/main" id="{D5F2D16A-183F-4A38-8872-766FA01EA75F}"/>
              </a:ext>
            </a:extLst>
          </p:cNvPr>
          <p:cNvSpPr>
            <a:spLocks noGrp="1"/>
          </p:cNvSpPr>
          <p:nvPr>
            <p:ph idx="1"/>
          </p:nvPr>
        </p:nvSpPr>
        <p:spPr>
          <a:xfrm>
            <a:off x="6986335" y="907149"/>
            <a:ext cx="4361941" cy="3122935"/>
          </a:xfrm>
        </p:spPr>
        <p:txBody>
          <a:bodyPr>
            <a:noAutofit/>
          </a:bodyPr>
          <a:lstStyle/>
          <a:p>
            <a:pPr marL="342900" indent="-342900">
              <a:buAutoNum type="arabicPeriod"/>
            </a:pPr>
            <a:r>
              <a:rPr lang="en-US" sz="2200" dirty="0" smtClean="0">
                <a:latin typeface="+mj-lt"/>
              </a:rPr>
              <a:t>INTRODUCTION</a:t>
            </a:r>
          </a:p>
          <a:p>
            <a:pPr marL="342900" indent="-342900">
              <a:buAutoNum type="arabicPeriod"/>
            </a:pPr>
            <a:r>
              <a:rPr lang="en-US" sz="2200" dirty="0" smtClean="0">
                <a:latin typeface="+mj-lt"/>
              </a:rPr>
              <a:t>OVERVIEW OF BHOPAL CITY </a:t>
            </a:r>
          </a:p>
          <a:p>
            <a:pPr marL="342900" indent="-342900">
              <a:buAutoNum type="arabicPeriod"/>
            </a:pPr>
            <a:r>
              <a:rPr lang="en-US" sz="2200" dirty="0" smtClean="0">
                <a:latin typeface="+mj-lt"/>
              </a:rPr>
              <a:t>UNDERSTANDING URBAN STRESS </a:t>
            </a:r>
          </a:p>
          <a:p>
            <a:pPr marL="342900" indent="-342900">
              <a:buAutoNum type="arabicPeriod"/>
            </a:pPr>
            <a:r>
              <a:rPr lang="en-US" sz="2200" dirty="0" smtClean="0">
                <a:latin typeface="+mj-lt"/>
              </a:rPr>
              <a:t>BEHAVIORAL ADAPTATION TO URBAN STRESS </a:t>
            </a:r>
          </a:p>
          <a:p>
            <a:pPr marL="342900" indent="-342900">
              <a:buAutoNum type="arabicPeriod"/>
            </a:pPr>
            <a:r>
              <a:rPr lang="en-US" sz="2200" dirty="0" smtClean="0">
                <a:latin typeface="+mj-lt"/>
              </a:rPr>
              <a:t>FACTORS INFLUENCING BEHAVIORAL ADAPTATION </a:t>
            </a:r>
          </a:p>
          <a:p>
            <a:pPr marL="342900" indent="-342900">
              <a:buAutoNum type="arabicPeriod"/>
            </a:pPr>
            <a:r>
              <a:rPr lang="en-US" sz="2200" dirty="0" smtClean="0">
                <a:latin typeface="+mj-lt"/>
              </a:rPr>
              <a:t>IMPLICATIONS FOR URBAN PLANNING AND POLICY MAKING </a:t>
            </a:r>
          </a:p>
          <a:p>
            <a:pPr marL="342900" indent="-342900">
              <a:buAutoNum type="arabicPeriod"/>
            </a:pPr>
            <a:r>
              <a:rPr lang="en-US" sz="2200" dirty="0" smtClean="0">
                <a:latin typeface="+mj-lt"/>
              </a:rPr>
              <a:t>RECOMMENDATIONS</a:t>
            </a:r>
          </a:p>
          <a:p>
            <a:pPr marL="342900" indent="-342900">
              <a:buAutoNum type="arabicPeriod"/>
            </a:pPr>
            <a:r>
              <a:rPr lang="en-US" sz="2200" dirty="0" smtClean="0">
                <a:latin typeface="+mj-lt"/>
              </a:rPr>
              <a:t>CONCLUSION</a:t>
            </a:r>
            <a:endParaRPr lang="en-US" sz="2200" dirty="0">
              <a:latin typeface="+mj-lt"/>
            </a:endParaRPr>
          </a:p>
        </p:txBody>
      </p:sp>
      <p:sp>
        <p:nvSpPr>
          <p:cNvPr id="5" name="Slide Number Placeholder 4">
            <a:extLst>
              <a:ext uri="{FF2B5EF4-FFF2-40B4-BE49-F238E27FC236}">
                <a16:creationId xmlns=""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Tree>
    <p:extLst>
      <p:ext uri="{BB962C8B-B14F-4D97-AF65-F5344CB8AC3E}">
        <p14:creationId xmlns:p14="http://schemas.microsoft.com/office/powerpoint/2010/main" val="13729251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033C2E-1977-40BD-8194-FFAA92F594AB}"/>
              </a:ext>
            </a:extLst>
          </p:cNvPr>
          <p:cNvSpPr>
            <a:spLocks noGrp="1"/>
          </p:cNvSpPr>
          <p:nvPr>
            <p:ph type="title"/>
          </p:nvPr>
        </p:nvSpPr>
        <p:spPr>
          <a:xfrm>
            <a:off x="1527519" y="1443655"/>
            <a:ext cx="4343890" cy="1579472"/>
          </a:xfrm>
        </p:spPr>
        <p:txBody>
          <a:bodyPr>
            <a:normAutofit/>
          </a:bodyPr>
          <a:lstStyle/>
          <a:p>
            <a:r>
              <a:rPr lang="en-US" dirty="0" smtClean="0"/>
              <a:t>INTRODUCTION</a:t>
            </a:r>
            <a:endParaRPr lang="en-US" dirty="0"/>
          </a:p>
        </p:txBody>
      </p:sp>
      <p:sp>
        <p:nvSpPr>
          <p:cNvPr id="8" name="Content Placeholder 7"/>
          <p:cNvSpPr>
            <a:spLocks noGrp="1"/>
          </p:cNvSpPr>
          <p:nvPr>
            <p:ph idx="1"/>
          </p:nvPr>
        </p:nvSpPr>
        <p:spPr>
          <a:xfrm>
            <a:off x="5871409" y="630589"/>
            <a:ext cx="6320591" cy="5648067"/>
          </a:xfrm>
        </p:spPr>
        <p:txBody>
          <a:bodyPr>
            <a:noAutofit/>
          </a:bodyPr>
          <a:lstStyle/>
          <a:p>
            <a:r>
              <a:rPr lang="en-US" sz="2800" dirty="0">
                <a:latin typeface="Times New Roman" panose="02020603050405020304" pitchFamily="18" charset="0"/>
                <a:cs typeface="Times New Roman" panose="02020603050405020304" pitchFamily="18" charset="0"/>
              </a:rPr>
              <a:t>Environmental stressors </a:t>
            </a:r>
            <a:r>
              <a:rPr lang="en-US" sz="2800" dirty="0" smtClean="0">
                <a:latin typeface="Times New Roman" panose="02020603050405020304" pitchFamily="18" charset="0"/>
                <a:cs typeface="Times New Roman" panose="02020603050405020304" pitchFamily="18" charset="0"/>
              </a:rPr>
              <a:t>refer </a:t>
            </a:r>
            <a:r>
              <a:rPr lang="en-US" sz="2800" dirty="0">
                <a:latin typeface="Times New Roman" panose="02020603050405020304" pitchFamily="18" charset="0"/>
                <a:cs typeface="Times New Roman" panose="02020603050405020304" pitchFamily="18" charset="0"/>
              </a:rPr>
              <a:t>to aspects of one's surroundings that increase mental or emotional strain in their </a:t>
            </a:r>
            <a:r>
              <a:rPr lang="en-US" sz="2800" dirty="0" smtClean="0">
                <a:latin typeface="Times New Roman" panose="02020603050405020304" pitchFamily="18" charset="0"/>
                <a:cs typeface="Times New Roman" panose="02020603050405020304" pitchFamily="18" charset="0"/>
              </a:rPr>
              <a:t>life.</a:t>
            </a:r>
          </a:p>
          <a:p>
            <a:r>
              <a:rPr lang="en-US" sz="2800" dirty="0">
                <a:latin typeface="Times New Roman" panose="02020603050405020304" pitchFamily="18" charset="0"/>
                <a:cs typeface="Times New Roman" panose="02020603050405020304" pitchFamily="18" charset="0"/>
              </a:rPr>
              <a:t>There are many different potential causes of environmental stress. These causes include extreme temperatures, loud noises, large crowds, war, crime, and pollution</a:t>
            </a:r>
            <a:r>
              <a:rPr lang="en-US" sz="2800" dirty="0" smtClean="0">
                <a:latin typeface="Times New Roman" panose="02020603050405020304" pitchFamily="18" charset="0"/>
                <a:cs typeface="Times New Roman" panose="02020603050405020304" pitchFamily="18" charset="0"/>
              </a:rPr>
              <a:t>.</a:t>
            </a:r>
          </a:p>
          <a:p>
            <a:r>
              <a:rPr lang="en-US" sz="2800" dirty="0">
                <a:latin typeface="Times New Roman" panose="02020603050405020304" pitchFamily="18" charset="0"/>
                <a:cs typeface="Times New Roman" panose="02020603050405020304" pitchFamily="18" charset="0"/>
              </a:rPr>
              <a:t>Short durations of stress can be beneficial, but large amounts of long-lasting stress can be potentially harmful to a person's health</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3</a:t>
            </a:fld>
            <a:endParaRPr lang="en-US" dirty="0"/>
          </a:p>
        </p:txBody>
      </p:sp>
      <p:sp>
        <p:nvSpPr>
          <p:cNvPr id="9" name="Subtitle 8"/>
          <p:cNvSpPr>
            <a:spLocks noGrp="1"/>
          </p:cNvSpPr>
          <p:nvPr>
            <p:ph type="subTitle" idx="13"/>
          </p:nvPr>
        </p:nvSpPr>
        <p:spPr/>
        <p:txBody>
          <a:bodyPr>
            <a:normAutofit fontScale="92500" lnSpcReduction="10000"/>
          </a:bodyPr>
          <a:lstStyle/>
          <a:p>
            <a:r>
              <a:rPr lang="en-US" dirty="0" smtClean="0">
                <a:latin typeface="Times New Roman" panose="02020603050405020304" pitchFamily="18" charset="0"/>
                <a:cs typeface="Times New Roman" panose="02020603050405020304" pitchFamily="18" charset="0"/>
              </a:rPr>
              <a:t>What are Environmental stressors?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04971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4071DD-D1ED-4494-BAB0-E44D84460558}"/>
              </a:ext>
            </a:extLst>
          </p:cNvPr>
          <p:cNvSpPr>
            <a:spLocks noGrp="1"/>
          </p:cNvSpPr>
          <p:nvPr>
            <p:ph type="title"/>
          </p:nvPr>
        </p:nvSpPr>
        <p:spPr>
          <a:xfrm>
            <a:off x="952332" y="440349"/>
            <a:ext cx="10515600" cy="1325563"/>
          </a:xfrm>
        </p:spPr>
        <p:txBody>
          <a:bodyPr/>
          <a:lstStyle/>
          <a:p>
            <a:r>
              <a:rPr lang="en-US" dirty="0" smtClean="0"/>
              <a:t>An Overview of Bhopal City</a:t>
            </a:r>
            <a:endParaRPr lang="en-US" dirty="0"/>
          </a:p>
        </p:txBody>
      </p:sp>
      <p:sp>
        <p:nvSpPr>
          <p:cNvPr id="3" name="Text Placeholder 2">
            <a:extLst>
              <a:ext uri="{FF2B5EF4-FFF2-40B4-BE49-F238E27FC236}">
                <a16:creationId xmlns="" xmlns:a16="http://schemas.microsoft.com/office/drawing/2014/main" id="{FFD046CD-889C-4A2E-8DC3-BED5C7901EA2}"/>
              </a:ext>
            </a:extLst>
          </p:cNvPr>
          <p:cNvSpPr>
            <a:spLocks noGrp="1"/>
          </p:cNvSpPr>
          <p:nvPr>
            <p:ph type="body" idx="1"/>
          </p:nvPr>
        </p:nvSpPr>
        <p:spPr>
          <a:xfrm>
            <a:off x="928799" y="1852249"/>
            <a:ext cx="5157787" cy="823912"/>
          </a:xfrm>
        </p:spPr>
        <p:txBody>
          <a:bodyPr>
            <a:noAutofit/>
          </a:bodyPr>
          <a:lstStyle/>
          <a:p>
            <a:r>
              <a:rPr lang="en-US" sz="2400" b="0" dirty="0">
                <a:solidFill>
                  <a:schemeClr val="bg1"/>
                </a:solidFill>
                <a:latin typeface="Times New Roman" panose="02020603050405020304" pitchFamily="18" charset="0"/>
                <a:cs typeface="Times New Roman" panose="02020603050405020304" pitchFamily="18" charset="0"/>
              </a:rPr>
              <a:t>Bhopal is a captivating city situated in the heart of India. It serves as the capital of the state of Madhya Pradesh</a:t>
            </a:r>
            <a:endParaRPr lang="en-US" sz="2400" b="0" dirty="0" smtClean="0">
              <a:solidFill>
                <a:schemeClr val="bg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7D8E0C3E-549F-4B12-BC1D-70D49FDEE3EB}"/>
              </a:ext>
            </a:extLst>
          </p:cNvPr>
          <p:cNvSpPr>
            <a:spLocks noGrp="1"/>
          </p:cNvSpPr>
          <p:nvPr>
            <p:ph sz="half" idx="2"/>
          </p:nvPr>
        </p:nvSpPr>
        <p:spPr>
          <a:xfrm>
            <a:off x="928800" y="3255100"/>
            <a:ext cx="5157787" cy="2773258"/>
          </a:xfrm>
        </p:spPr>
        <p:txBody>
          <a:bodyPr>
            <a:noAutofit/>
          </a:bodyPr>
          <a:lstStyle/>
          <a:p>
            <a:pPr marL="0" indent="0">
              <a:buNone/>
            </a:pPr>
            <a:r>
              <a:rPr lang="en-US" sz="20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Geographically, Bhopal is located in the central part of the country, with the beautiful Vindhya Range and </a:t>
            </a:r>
            <a:r>
              <a:rPr lang="en-US" sz="2200" dirty="0" err="1">
                <a:latin typeface="Times New Roman" panose="02020603050405020304" pitchFamily="18" charset="0"/>
                <a:cs typeface="Times New Roman" panose="02020603050405020304" pitchFamily="18" charset="0"/>
              </a:rPr>
              <a:t>Malwa</a:t>
            </a:r>
            <a:r>
              <a:rPr lang="en-US" sz="2200" dirty="0">
                <a:latin typeface="Times New Roman" panose="02020603050405020304" pitchFamily="18" charset="0"/>
                <a:cs typeface="Times New Roman" panose="02020603050405020304" pitchFamily="18" charset="0"/>
              </a:rPr>
              <a:t> Plateau encompassing its landscape.</a:t>
            </a:r>
          </a:p>
          <a:p>
            <a:pPr marL="0" indent="0">
              <a:buNone/>
            </a:pPr>
            <a:r>
              <a:rPr lang="en-US" sz="2200" dirty="0">
                <a:latin typeface="Times New Roman" panose="02020603050405020304" pitchFamily="18" charset="0"/>
                <a:cs typeface="Times New Roman" panose="02020603050405020304" pitchFamily="18" charset="0"/>
              </a:rPr>
              <a:t>As for its population, Bhopal is home to a diverse community, and its population size has grown significantly over the years. As at September 2021, the city had an estimated population of around 1.8 million people.</a:t>
            </a:r>
          </a:p>
        </p:txBody>
      </p:sp>
      <p:sp>
        <p:nvSpPr>
          <p:cNvPr id="5" name="Text Placeholder 4">
            <a:extLst>
              <a:ext uri="{FF2B5EF4-FFF2-40B4-BE49-F238E27FC236}">
                <a16:creationId xmlns="" xmlns:a16="http://schemas.microsoft.com/office/drawing/2014/main" id="{33C7831C-5C8A-4D10-8B69-B54C753E23A1}"/>
              </a:ext>
            </a:extLst>
          </p:cNvPr>
          <p:cNvSpPr>
            <a:spLocks noGrp="1"/>
          </p:cNvSpPr>
          <p:nvPr>
            <p:ph type="body" sz="quarter" idx="3"/>
          </p:nvPr>
        </p:nvSpPr>
        <p:spPr/>
        <p:txBody>
          <a:bodyPr>
            <a:noAutofit/>
          </a:bodyPr>
          <a:lstStyle/>
          <a:p>
            <a:r>
              <a:rPr lang="en-US" sz="2200" b="0" dirty="0">
                <a:solidFill>
                  <a:schemeClr val="bg1"/>
                </a:solidFill>
                <a:latin typeface="Times New Roman" panose="02020603050405020304" pitchFamily="18" charset="0"/>
                <a:cs typeface="Times New Roman" panose="02020603050405020304" pitchFamily="18" charset="0"/>
              </a:rPr>
              <a:t>Its economy thrives in various sectors, including manufacturing and traditional arts and crafts. The city is known for its educational institutions, attracting students and professionals from different regions.</a:t>
            </a:r>
          </a:p>
        </p:txBody>
      </p:sp>
      <p:sp>
        <p:nvSpPr>
          <p:cNvPr id="7" name="Footer Placeholder 6">
            <a:extLst>
              <a:ext uri="{FF2B5EF4-FFF2-40B4-BE49-F238E27FC236}">
                <a16:creationId xmlns="" xmlns:a16="http://schemas.microsoft.com/office/drawing/2014/main" id="{01088409-0EAA-441A-9E25-8CC3324ED156}"/>
              </a:ext>
            </a:extLst>
          </p:cNvPr>
          <p:cNvSpPr>
            <a:spLocks noGrp="1"/>
          </p:cNvSpPr>
          <p:nvPr>
            <p:ph type="ftr" sz="quarter" idx="11"/>
          </p:nvPr>
        </p:nvSpPr>
        <p:spPr/>
        <p:txBody>
          <a:bodyPr/>
          <a:lstStyle/>
          <a:p>
            <a:r>
              <a:rPr lang="en-US" dirty="0" smtClean="0"/>
              <a:t>The City of Bhopal, India</a:t>
            </a:r>
            <a:endParaRPr lang="en-US" dirty="0"/>
          </a:p>
        </p:txBody>
      </p:sp>
      <p:sp>
        <p:nvSpPr>
          <p:cNvPr id="8" name="Slide Number Placeholder 7">
            <a:extLst>
              <a:ext uri="{FF2B5EF4-FFF2-40B4-BE49-F238E27FC236}">
                <a16:creationId xmlns=""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4</a:t>
            </a:fld>
            <a:endParaRPr lang="en-US" dirty="0"/>
          </a:p>
        </p:txBody>
      </p:sp>
      <p:sp>
        <p:nvSpPr>
          <p:cNvPr id="6" name="Content Placeholder 5">
            <a:extLst>
              <a:ext uri="{FF2B5EF4-FFF2-40B4-BE49-F238E27FC236}">
                <a16:creationId xmlns="" xmlns:a16="http://schemas.microsoft.com/office/drawing/2014/main" id="{D82BF507-75ED-4F09-959F-8E0854B6033A}"/>
              </a:ext>
            </a:extLst>
          </p:cNvPr>
          <p:cNvSpPr>
            <a:spLocks noGrp="1"/>
          </p:cNvSpPr>
          <p:nvPr>
            <p:ph sz="quarter" idx="15"/>
          </p:nvPr>
        </p:nvSpPr>
        <p:spPr>
          <a:xfrm>
            <a:off x="6435164" y="3337343"/>
            <a:ext cx="5157787" cy="2773258"/>
          </a:xfrm>
        </p:spPr>
        <p:txBody>
          <a:bodyPr>
            <a:noAutofit/>
          </a:bodyPr>
          <a:lstStyle/>
          <a:p>
            <a:pPr marL="0" indent="0">
              <a:buNone/>
            </a:pPr>
            <a:r>
              <a:rPr lang="en-US" sz="20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As urbanization has accelerated, Bhopal faces challenges like strained infrastructure, traffic congestion, and encroachment on green spaces, impacting biodiversity and exacerbating heat. </a:t>
            </a:r>
            <a:r>
              <a:rPr lang="en-US" sz="2200" dirty="0" smtClean="0">
                <a:latin typeface="Times New Roman" panose="02020603050405020304" pitchFamily="18" charset="0"/>
                <a:cs typeface="Times New Roman" panose="02020603050405020304" pitchFamily="18" charset="0"/>
              </a:rPr>
              <a:t>Despite </a:t>
            </a:r>
            <a:r>
              <a:rPr lang="en-US" sz="2200" dirty="0">
                <a:latin typeface="Times New Roman" panose="02020603050405020304" pitchFamily="18" charset="0"/>
                <a:cs typeface="Times New Roman" panose="02020603050405020304" pitchFamily="18" charset="0"/>
              </a:rPr>
              <a:t>these challenges, Bhopal's rich history, vibrant culture, and scenic surroundings make it a unique blend of traditional and modern experiences.</a:t>
            </a:r>
          </a:p>
        </p:txBody>
      </p:sp>
    </p:spTree>
    <p:extLst>
      <p:ext uri="{BB962C8B-B14F-4D97-AF65-F5344CB8AC3E}">
        <p14:creationId xmlns:p14="http://schemas.microsoft.com/office/powerpoint/2010/main" val="26379582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A5950A-F236-4AE1-B402-E9CC3F82CCB7}"/>
              </a:ext>
            </a:extLst>
          </p:cNvPr>
          <p:cNvSpPr>
            <a:spLocks noGrp="1"/>
          </p:cNvSpPr>
          <p:nvPr>
            <p:ph type="title"/>
          </p:nvPr>
        </p:nvSpPr>
        <p:spPr>
          <a:xfrm>
            <a:off x="928800" y="472823"/>
            <a:ext cx="4758322" cy="693404"/>
          </a:xfrm>
        </p:spPr>
        <p:txBody>
          <a:bodyPr>
            <a:normAutofit fontScale="90000"/>
          </a:bodyPr>
          <a:lstStyle/>
          <a:p>
            <a:r>
              <a:rPr lang="en-US" dirty="0" smtClean="0"/>
              <a:t>BHOPAL CITY, India</a:t>
            </a:r>
            <a:endParaRPr lang="en-US" dirty="0"/>
          </a:p>
        </p:txBody>
      </p:sp>
      <p:sp>
        <p:nvSpPr>
          <p:cNvPr id="3" name="Footer Placeholder 2">
            <a:extLst>
              <a:ext uri="{FF2B5EF4-FFF2-40B4-BE49-F238E27FC236}">
                <a16:creationId xmlns="" xmlns:a16="http://schemas.microsoft.com/office/drawing/2014/main" id="{5ABACD58-C3EC-4488-A3DB-D29386D20C75}"/>
              </a:ext>
            </a:extLst>
          </p:cNvPr>
          <p:cNvSpPr>
            <a:spLocks noGrp="1"/>
          </p:cNvSpPr>
          <p:nvPr>
            <p:ph type="ftr" sz="quarter" idx="11"/>
          </p:nvPr>
        </p:nvSpPr>
        <p:spPr>
          <a:xfrm>
            <a:off x="191127" y="6492875"/>
            <a:ext cx="3256673" cy="365125"/>
          </a:xfrm>
        </p:spPr>
        <p:txBody>
          <a:bodyPr/>
          <a:lstStyle/>
          <a:p>
            <a:r>
              <a:rPr lang="en-US" dirty="0" smtClean="0"/>
              <a:t>The City of Bhopal, India</a:t>
            </a:r>
          </a:p>
        </p:txBody>
      </p:sp>
      <p:sp>
        <p:nvSpPr>
          <p:cNvPr id="4" name="Slide Number Placeholder 3">
            <a:extLst>
              <a:ext uri="{FF2B5EF4-FFF2-40B4-BE49-F238E27FC236}">
                <a16:creationId xmlns=""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5</a:t>
            </a:fld>
            <a:endParaRPr lang="en-US" dirty="0"/>
          </a:p>
        </p:txBody>
      </p:sp>
      <p:pic>
        <p:nvPicPr>
          <p:cNvPr id="6" name="Picture Placeholder 5"/>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5177" b="35177"/>
          <a:stretch>
            <a:fillRect/>
          </a:stretch>
        </p:blipFill>
        <p:spPr/>
      </p:pic>
    </p:spTree>
    <p:extLst>
      <p:ext uri="{BB962C8B-B14F-4D97-AF65-F5344CB8AC3E}">
        <p14:creationId xmlns:p14="http://schemas.microsoft.com/office/powerpoint/2010/main" val="33243301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369" y="149805"/>
            <a:ext cx="10515600" cy="1325563"/>
          </a:xfrm>
        </p:spPr>
        <p:txBody>
          <a:bodyPr/>
          <a:lstStyle/>
          <a:p>
            <a:r>
              <a:rPr lang="en-US" dirty="0" smtClean="0"/>
              <a:t>Environmental Issues in the City of Bhopal</a:t>
            </a:r>
            <a:endParaRPr lang="en-US" dirty="0"/>
          </a:p>
        </p:txBody>
      </p:sp>
      <p:sp>
        <p:nvSpPr>
          <p:cNvPr id="3" name="Footer Placeholder 2"/>
          <p:cNvSpPr>
            <a:spLocks noGrp="1"/>
          </p:cNvSpPr>
          <p:nvPr>
            <p:ph type="ftr" sz="quarter" idx="11"/>
          </p:nvPr>
        </p:nvSpPr>
        <p:spPr/>
        <p:txBody>
          <a:bodyPr/>
          <a:lstStyle/>
          <a:p>
            <a:r>
              <a:rPr lang="en-US" dirty="0" smtClean="0"/>
              <a:t>Environmental issues in Bhopal</a:t>
            </a:r>
            <a:endParaRPr lang="en-US" dirty="0"/>
          </a:p>
        </p:txBody>
      </p:sp>
      <p:sp>
        <p:nvSpPr>
          <p:cNvPr id="4" name="Slide Number Placeholder 3"/>
          <p:cNvSpPr>
            <a:spLocks noGrp="1"/>
          </p:cNvSpPr>
          <p:nvPr>
            <p:ph type="sldNum" sz="quarter" idx="12"/>
          </p:nvPr>
        </p:nvSpPr>
        <p:spPr/>
        <p:txBody>
          <a:bodyPr/>
          <a:lstStyle/>
          <a:p>
            <a:fld id="{95CBEC59-7FF9-4688-98DF-89832A0C9025}" type="slidenum">
              <a:rPr lang="en-US" smtClean="0"/>
              <a:t>6</a:t>
            </a:fld>
            <a:endParaRPr lang="en-US" dirty="0"/>
          </a:p>
        </p:txBody>
      </p:sp>
      <p:sp>
        <p:nvSpPr>
          <p:cNvPr id="5" name="Text Placeholder 4"/>
          <p:cNvSpPr>
            <a:spLocks noGrp="1"/>
          </p:cNvSpPr>
          <p:nvPr>
            <p:ph type="body" idx="1"/>
          </p:nvPr>
        </p:nvSpPr>
        <p:spPr>
          <a:xfrm>
            <a:off x="500003" y="5227746"/>
            <a:ext cx="5157787" cy="823912"/>
          </a:xfrm>
        </p:spPr>
        <p:txBody>
          <a:bodyPr/>
          <a:lstStyle/>
          <a:p>
            <a:r>
              <a:rPr lang="en-US" dirty="0" smtClean="0"/>
              <a:t>Fig. 2 Traffic jam on Bhopal roads</a:t>
            </a:r>
            <a:endParaRPr lang="en-US" dirty="0"/>
          </a:p>
        </p:txBody>
      </p:sp>
      <p:sp>
        <p:nvSpPr>
          <p:cNvPr id="7" name="Text Placeholder 6"/>
          <p:cNvSpPr>
            <a:spLocks noGrp="1"/>
          </p:cNvSpPr>
          <p:nvPr>
            <p:ph type="body" sz="quarter" idx="3"/>
          </p:nvPr>
        </p:nvSpPr>
        <p:spPr>
          <a:xfrm>
            <a:off x="5900395" y="1475368"/>
            <a:ext cx="5183188" cy="823912"/>
          </a:xfrm>
        </p:spPr>
        <p:txBody>
          <a:bodyPr>
            <a:normAutofit/>
          </a:bodyPr>
          <a:lstStyle/>
          <a:p>
            <a:r>
              <a:rPr lang="en-US" sz="2400" dirty="0" smtClean="0">
                <a:cs typeface="Times New Roman" panose="02020603050405020304" pitchFamily="18" charset="0"/>
              </a:rPr>
              <a:t>Environmental Issues </a:t>
            </a:r>
            <a:endParaRPr lang="en-US" sz="2400" dirty="0">
              <a:cs typeface="Times New Roman" panose="02020603050405020304" pitchFamily="18" charset="0"/>
            </a:endParaRPr>
          </a:p>
        </p:txBody>
      </p:sp>
      <p:sp>
        <p:nvSpPr>
          <p:cNvPr id="9" name="Text Placeholder 8"/>
          <p:cNvSpPr>
            <a:spLocks noGrp="1"/>
          </p:cNvSpPr>
          <p:nvPr>
            <p:ph type="body" sz="quarter" idx="14"/>
          </p:nvPr>
        </p:nvSpPr>
        <p:spPr/>
        <p:txBody>
          <a:bodyPr/>
          <a:lstStyle/>
          <a:p>
            <a:endParaRPr lang="en-US"/>
          </a:p>
        </p:txBody>
      </p:sp>
      <p:pic>
        <p:nvPicPr>
          <p:cNvPr id="14" name="Content Placeholder 1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4873" y="1795618"/>
            <a:ext cx="4893561" cy="3664021"/>
          </a:xfrm>
          <a:prstGeom prst="rect">
            <a:avLst/>
          </a:prstGeom>
          <a:ln>
            <a:noFill/>
          </a:ln>
          <a:effectLst>
            <a:outerShdw blurRad="292100" dist="139700" dir="2700000" algn="tl" rotWithShape="0">
              <a:srgbClr val="333333">
                <a:alpha val="65000"/>
              </a:srgbClr>
            </a:outerShdw>
          </a:effectLst>
        </p:spPr>
      </p:pic>
      <p:sp>
        <p:nvSpPr>
          <p:cNvPr id="13" name="Content Placeholder 12"/>
          <p:cNvSpPr>
            <a:spLocks noGrp="1"/>
          </p:cNvSpPr>
          <p:nvPr>
            <p:ph sz="quarter" idx="4"/>
          </p:nvPr>
        </p:nvSpPr>
        <p:spPr/>
        <p:txBody>
          <a:bodyPr/>
          <a:lstStyle/>
          <a:p>
            <a:pPr marL="0" indent="0">
              <a:buNone/>
            </a:pPr>
            <a:r>
              <a:rPr lang="en-US" dirty="0"/>
              <a:t> </a:t>
            </a:r>
            <a:r>
              <a:rPr lang="en-US" sz="2400" dirty="0" smtClean="0">
                <a:latin typeface="Times New Roman" panose="02020603050405020304" pitchFamily="18" charset="0"/>
                <a:cs typeface="Times New Roman" panose="02020603050405020304" pitchFamily="18" charset="0"/>
              </a:rPr>
              <a:t>The environmental issues in the city of Bhopal include;</a:t>
            </a:r>
          </a:p>
          <a:p>
            <a:r>
              <a:rPr lang="en-US" sz="2400" dirty="0" smtClean="0">
                <a:latin typeface="Times New Roman" panose="02020603050405020304" pitchFamily="18" charset="0"/>
                <a:cs typeface="Times New Roman" panose="02020603050405020304" pitchFamily="18" charset="0"/>
              </a:rPr>
              <a:t>Air pollution</a:t>
            </a:r>
          </a:p>
          <a:p>
            <a:r>
              <a:rPr lang="en-US" sz="2400" dirty="0" smtClean="0">
                <a:latin typeface="Times New Roman" panose="02020603050405020304" pitchFamily="18" charset="0"/>
                <a:cs typeface="Times New Roman" panose="02020603050405020304" pitchFamily="18" charset="0"/>
              </a:rPr>
              <a:t>Water pollution</a:t>
            </a:r>
          </a:p>
          <a:p>
            <a:r>
              <a:rPr lang="en-US" sz="2400" dirty="0" smtClean="0">
                <a:latin typeface="Times New Roman" panose="02020603050405020304" pitchFamily="18" charset="0"/>
                <a:cs typeface="Times New Roman" panose="02020603050405020304" pitchFamily="18" charset="0"/>
              </a:rPr>
              <a:t>Traffic congestion</a:t>
            </a:r>
          </a:p>
          <a:p>
            <a:r>
              <a:rPr lang="en-US" sz="2400" dirty="0" smtClean="0">
                <a:latin typeface="Times New Roman" panose="02020603050405020304" pitchFamily="18" charset="0"/>
                <a:cs typeface="Times New Roman" panose="02020603050405020304" pitchFamily="18" charset="0"/>
              </a:rPr>
              <a:t>Noise pollution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47797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F9A437-8B14-44F3-9CD4-350A04C1CA8C}"/>
              </a:ext>
            </a:extLst>
          </p:cNvPr>
          <p:cNvSpPr>
            <a:spLocks noGrp="1"/>
          </p:cNvSpPr>
          <p:nvPr>
            <p:ph type="title"/>
          </p:nvPr>
        </p:nvSpPr>
        <p:spPr>
          <a:xfrm>
            <a:off x="928800" y="411130"/>
            <a:ext cx="10515600" cy="1325563"/>
          </a:xfrm>
        </p:spPr>
        <p:txBody>
          <a:bodyPr/>
          <a:lstStyle/>
          <a:p>
            <a:r>
              <a:rPr lang="en-US" dirty="0" smtClean="0"/>
              <a:t>Research Results</a:t>
            </a:r>
            <a:endParaRPr lang="en-US" dirty="0"/>
          </a:p>
        </p:txBody>
      </p:sp>
      <p:sp>
        <p:nvSpPr>
          <p:cNvPr id="3" name="Footer Placeholder 2">
            <a:extLst>
              <a:ext uri="{FF2B5EF4-FFF2-40B4-BE49-F238E27FC236}">
                <a16:creationId xmlns="" xmlns:a16="http://schemas.microsoft.com/office/drawing/2014/main" id="{585E8062-5491-4788-A35F-8BEF6FC48888}"/>
              </a:ext>
            </a:extLst>
          </p:cNvPr>
          <p:cNvSpPr>
            <a:spLocks noGrp="1"/>
          </p:cNvSpPr>
          <p:nvPr>
            <p:ph type="ftr" sz="quarter" idx="11"/>
          </p:nvPr>
        </p:nvSpPr>
        <p:spPr>
          <a:xfrm>
            <a:off x="251020" y="6187538"/>
            <a:ext cx="3256673" cy="365125"/>
          </a:xfrm>
        </p:spPr>
        <p:txBody>
          <a:bodyPr/>
          <a:lstStyle/>
          <a:p>
            <a:r>
              <a:rPr lang="en-US" dirty="0" smtClean="0"/>
              <a:t>Problems in Bhopal City</a:t>
            </a:r>
          </a:p>
        </p:txBody>
      </p:sp>
      <p:sp>
        <p:nvSpPr>
          <p:cNvPr id="4" name="Slide Number Placeholder 3">
            <a:extLst>
              <a:ext uri="{FF2B5EF4-FFF2-40B4-BE49-F238E27FC236}">
                <a16:creationId xmlns=""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7</a:t>
            </a:fld>
            <a:endParaRPr lang="en-US" dirty="0"/>
          </a:p>
        </p:txBody>
      </p:sp>
      <p:sp>
        <p:nvSpPr>
          <p:cNvPr id="5" name="Text Placeholder 4">
            <a:extLst>
              <a:ext uri="{FF2B5EF4-FFF2-40B4-BE49-F238E27FC236}">
                <a16:creationId xmlns="" xmlns:a16="http://schemas.microsoft.com/office/drawing/2014/main" id="{A8B52AA4-2DB7-4C7A-99AA-093B615C386A}"/>
              </a:ext>
            </a:extLst>
          </p:cNvPr>
          <p:cNvSpPr>
            <a:spLocks noGrp="1"/>
          </p:cNvSpPr>
          <p:nvPr>
            <p:ph type="body" idx="1"/>
          </p:nvPr>
        </p:nvSpPr>
        <p:spPr>
          <a:xfrm>
            <a:off x="857904" y="1602349"/>
            <a:ext cx="5157787" cy="823912"/>
          </a:xfrm>
        </p:spPr>
        <p:txBody>
          <a:bodyPr/>
          <a:lstStyle/>
          <a:p>
            <a:r>
              <a:rPr lang="en-US" dirty="0" smtClean="0"/>
              <a:t>Problems in Bhopal City</a:t>
            </a:r>
          </a:p>
        </p:txBody>
      </p:sp>
      <p:sp>
        <p:nvSpPr>
          <p:cNvPr id="6" name="Content Placeholder 5">
            <a:extLst>
              <a:ext uri="{FF2B5EF4-FFF2-40B4-BE49-F238E27FC236}">
                <a16:creationId xmlns="" xmlns:a16="http://schemas.microsoft.com/office/drawing/2014/main" id="{DC9CBA16-FC20-442F-ADE3-E8D745590243}"/>
              </a:ext>
            </a:extLst>
          </p:cNvPr>
          <p:cNvSpPr>
            <a:spLocks noGrp="1"/>
          </p:cNvSpPr>
          <p:nvPr>
            <p:ph sz="half" idx="2"/>
          </p:nvPr>
        </p:nvSpPr>
        <p:spPr>
          <a:xfrm>
            <a:off x="857904" y="2510677"/>
            <a:ext cx="4894484" cy="2773258"/>
          </a:xfrm>
        </p:spPr>
        <p:txBody>
          <a:bodyPr>
            <a:noAutofit/>
          </a:bodyPr>
          <a:lstStyle/>
          <a:p>
            <a:r>
              <a:rPr lang="en-US" sz="2400" dirty="0" smtClean="0">
                <a:latin typeface="Times New Roman" panose="02020603050405020304" pitchFamily="18" charset="0"/>
                <a:cs typeface="Times New Roman" panose="02020603050405020304" pitchFamily="18" charset="0"/>
              </a:rPr>
              <a:t>Describing </a:t>
            </a:r>
            <a:r>
              <a:rPr lang="en-US" sz="2400" dirty="0">
                <a:latin typeface="Times New Roman" panose="02020603050405020304" pitchFamily="18" charset="0"/>
                <a:cs typeface="Times New Roman" panose="02020603050405020304" pitchFamily="18" charset="0"/>
              </a:rPr>
              <a:t>the city environment of Bhopal, various </a:t>
            </a:r>
            <a:r>
              <a:rPr lang="en-US" sz="2400" dirty="0" smtClean="0">
                <a:latin typeface="Times New Roman" panose="02020603050405020304" pitchFamily="18" charset="0"/>
                <a:cs typeface="Times New Roman" panose="02020603050405020304" pitchFamily="18" charset="0"/>
              </a:rPr>
              <a:t>environmental </a:t>
            </a:r>
            <a:r>
              <a:rPr lang="en-US" sz="2400" dirty="0">
                <a:latin typeface="Times New Roman" panose="02020603050405020304" pitchFamily="18" charset="0"/>
                <a:cs typeface="Times New Roman" panose="02020603050405020304" pitchFamily="18" charset="0"/>
              </a:rPr>
              <a:t>situations were taken into account like traffic congestion, vehicular emission, congested habitat, expansion in </a:t>
            </a:r>
            <a:r>
              <a:rPr lang="en-US" sz="2400" dirty="0" smtClean="0">
                <a:latin typeface="Times New Roman" panose="02020603050405020304" pitchFamily="18" charset="0"/>
                <a:cs typeface="Times New Roman" panose="02020603050405020304" pitchFamily="18" charset="0"/>
              </a:rPr>
              <a:t>slums, </a:t>
            </a:r>
            <a:r>
              <a:rPr lang="en-US" sz="2400" dirty="0">
                <a:latin typeface="Times New Roman" panose="02020603050405020304" pitchFamily="18" charset="0"/>
                <a:cs typeface="Times New Roman" panose="02020603050405020304" pitchFamily="18" charset="0"/>
              </a:rPr>
              <a:t>and </a:t>
            </a:r>
            <a:r>
              <a:rPr lang="en-US" sz="2400" dirty="0" smtClean="0">
                <a:latin typeface="Times New Roman" panose="02020603050405020304" pitchFamily="18" charset="0"/>
                <a:cs typeface="Times New Roman" panose="02020603050405020304" pitchFamily="18" charset="0"/>
              </a:rPr>
              <a:t>others which indicated </a:t>
            </a:r>
            <a:r>
              <a:rPr lang="en-US" sz="2400" dirty="0">
                <a:latin typeface="Times New Roman" panose="02020603050405020304" pitchFamily="18" charset="0"/>
                <a:cs typeface="Times New Roman" panose="02020603050405020304" pitchFamily="18" charset="0"/>
              </a:rPr>
              <a:t>various problems that the citizens residing in Bhopal were experiencing</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 xmlns:a16="http://schemas.microsoft.com/office/drawing/2014/main" id="{A0AB54C4-EC05-4411-89AE-C93A257E2449}"/>
              </a:ext>
            </a:extLst>
          </p:cNvPr>
          <p:cNvSpPr>
            <a:spLocks noGrp="1"/>
          </p:cNvSpPr>
          <p:nvPr>
            <p:ph type="body" sz="quarter" idx="3"/>
          </p:nvPr>
        </p:nvSpPr>
        <p:spPr>
          <a:xfrm>
            <a:off x="6015691" y="5089792"/>
            <a:ext cx="5748322" cy="542522"/>
          </a:xfrm>
        </p:spPr>
        <p:txBody>
          <a:bodyPr>
            <a:normAutofit/>
          </a:bodyPr>
          <a:lstStyle/>
          <a:p>
            <a:r>
              <a:rPr lang="en-US" dirty="0" smtClean="0"/>
              <a:t>Figure 1. Major Problems in Bhopal City</a:t>
            </a:r>
            <a:endParaRPr lang="en-US" dirty="0"/>
          </a:p>
        </p:txBody>
      </p:sp>
      <p:graphicFrame>
        <p:nvGraphicFramePr>
          <p:cNvPr id="12" name="Content Placeholder 11" descr="Chart">
            <a:extLst>
              <a:ext uri="{FF2B5EF4-FFF2-40B4-BE49-F238E27FC236}">
                <a16:creationId xmlns="" xmlns:a16="http://schemas.microsoft.com/office/drawing/2014/main" id="{17331FE7-F462-4B22-B38A-2DC8F54AB0BA}"/>
              </a:ext>
            </a:extLst>
          </p:cNvPr>
          <p:cNvGraphicFramePr>
            <a:graphicFrameLocks noGrp="1"/>
          </p:cNvGraphicFramePr>
          <p:nvPr>
            <p:ph sz="quarter" idx="4"/>
            <p:extLst>
              <p:ext uri="{D42A27DB-BD31-4B8C-83A1-F6EECF244321}">
                <p14:modId xmlns:p14="http://schemas.microsoft.com/office/powerpoint/2010/main" val="1523854929"/>
              </p:ext>
            </p:extLst>
          </p:nvPr>
        </p:nvGraphicFramePr>
        <p:xfrm>
          <a:off x="6186600" y="765703"/>
          <a:ext cx="5157787" cy="392689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a:graphicFrameLocks/>
          </p:cNvGraphicFramePr>
          <p:nvPr>
            <p:extLst>
              <p:ext uri="{D42A27DB-BD31-4B8C-83A1-F6EECF244321}">
                <p14:modId xmlns:p14="http://schemas.microsoft.com/office/powerpoint/2010/main" val="556171452"/>
              </p:ext>
            </p:extLst>
          </p:nvPr>
        </p:nvGraphicFramePr>
        <p:xfrm>
          <a:off x="6086587" y="943564"/>
          <a:ext cx="5128005" cy="38686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404865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191" y="208987"/>
            <a:ext cx="10515600" cy="1325563"/>
          </a:xfrm>
        </p:spPr>
        <p:txBody>
          <a:bodyPr/>
          <a:lstStyle/>
          <a:p>
            <a:r>
              <a:rPr lang="en-US" dirty="0" smtClean="0"/>
              <a:t>The Bhopal Gas Tragedy</a:t>
            </a:r>
            <a:endParaRPr lang="en-US" dirty="0"/>
          </a:p>
        </p:txBody>
      </p:sp>
      <p:sp>
        <p:nvSpPr>
          <p:cNvPr id="3" name="Footer Placeholder 2"/>
          <p:cNvSpPr>
            <a:spLocks noGrp="1"/>
          </p:cNvSpPr>
          <p:nvPr>
            <p:ph type="ftr" sz="quarter" idx="11"/>
          </p:nvPr>
        </p:nvSpPr>
        <p:spPr/>
        <p:txBody>
          <a:bodyPr/>
          <a:lstStyle/>
          <a:p>
            <a:r>
              <a:rPr lang="en-US" dirty="0" smtClean="0"/>
              <a:t>The Bhopal Tragedy</a:t>
            </a:r>
            <a:endParaRPr lang="en-US" dirty="0"/>
          </a:p>
        </p:txBody>
      </p:sp>
      <p:sp>
        <p:nvSpPr>
          <p:cNvPr id="4" name="Slide Number Placeholder 3"/>
          <p:cNvSpPr>
            <a:spLocks noGrp="1"/>
          </p:cNvSpPr>
          <p:nvPr>
            <p:ph type="sldNum" sz="quarter" idx="12"/>
          </p:nvPr>
        </p:nvSpPr>
        <p:spPr/>
        <p:txBody>
          <a:bodyPr/>
          <a:lstStyle/>
          <a:p>
            <a:fld id="{95CBEC59-7FF9-4688-98DF-89832A0C9025}" type="slidenum">
              <a:rPr lang="en-US" smtClean="0"/>
              <a:t>8</a:t>
            </a:fld>
            <a:endParaRPr lang="en-US" dirty="0"/>
          </a:p>
        </p:txBody>
      </p:sp>
      <p:sp>
        <p:nvSpPr>
          <p:cNvPr id="6" name="Content Placeholder 5"/>
          <p:cNvSpPr>
            <a:spLocks noGrp="1"/>
          </p:cNvSpPr>
          <p:nvPr>
            <p:ph sz="half" idx="2"/>
          </p:nvPr>
        </p:nvSpPr>
        <p:spPr>
          <a:xfrm>
            <a:off x="6100991" y="1310876"/>
            <a:ext cx="6091010" cy="3900103"/>
          </a:xfrm>
        </p:spPr>
        <p:txBody>
          <a:bodyPr>
            <a:noAutofit/>
          </a:bodyPr>
          <a:lstStyle/>
          <a:p>
            <a:r>
              <a:rPr lang="en-US" sz="2300" dirty="0">
                <a:latin typeface="Times New Roman" panose="02020603050405020304" pitchFamily="18" charset="0"/>
                <a:cs typeface="Times New Roman" panose="02020603050405020304" pitchFamily="18" charset="0"/>
              </a:rPr>
              <a:t>On December 3, 1984, about 45 tons of the dangerous gas methyl isocyanate escaped from an </a:t>
            </a:r>
            <a:r>
              <a:rPr lang="en-US" sz="2300" dirty="0" smtClean="0">
                <a:latin typeface="Times New Roman" panose="02020603050405020304" pitchFamily="18" charset="0"/>
                <a:cs typeface="Times New Roman" panose="02020603050405020304" pitchFamily="18" charset="0"/>
              </a:rPr>
              <a:t>insecticide plant </a:t>
            </a:r>
            <a:r>
              <a:rPr lang="en-US" sz="2300" dirty="0">
                <a:latin typeface="Times New Roman" panose="02020603050405020304" pitchFamily="18" charset="0"/>
                <a:cs typeface="Times New Roman" panose="02020603050405020304" pitchFamily="18" charset="0"/>
              </a:rPr>
              <a:t>that was owned by the Indian subsidiary of the American firm Union Carbide </a:t>
            </a:r>
            <a:r>
              <a:rPr lang="en-US" sz="2300" dirty="0" smtClean="0">
                <a:latin typeface="Times New Roman" panose="02020603050405020304" pitchFamily="18" charset="0"/>
                <a:cs typeface="Times New Roman" panose="02020603050405020304" pitchFamily="18" charset="0"/>
              </a:rPr>
              <a:t>Corporation. The </a:t>
            </a:r>
            <a:r>
              <a:rPr lang="en-US" sz="2300" dirty="0">
                <a:latin typeface="Times New Roman" panose="02020603050405020304" pitchFamily="18" charset="0"/>
                <a:cs typeface="Times New Roman" panose="02020603050405020304" pitchFamily="18" charset="0"/>
              </a:rPr>
              <a:t>gas drifted over the densely populated </a:t>
            </a:r>
            <a:r>
              <a:rPr lang="en-US" sz="2300" dirty="0" smtClean="0">
                <a:latin typeface="Times New Roman" panose="02020603050405020304" pitchFamily="18" charset="0"/>
                <a:cs typeface="Times New Roman" panose="02020603050405020304" pitchFamily="18" charset="0"/>
              </a:rPr>
              <a:t>neighborhoods </a:t>
            </a:r>
            <a:r>
              <a:rPr lang="en-US" sz="2300" dirty="0">
                <a:latin typeface="Times New Roman" panose="02020603050405020304" pitchFamily="18" charset="0"/>
                <a:cs typeface="Times New Roman" panose="02020603050405020304" pitchFamily="18" charset="0"/>
              </a:rPr>
              <a:t>around the plant, killing thousands of people immediately and creating a panic as tens of thousands of others attempted to flee Bhopal. The final death toll was estimated to be between 15,000 and 20,000. Some half a million survivors suffered respiratory problems, eye irritation or blindness, and other maladies resulting from exposure to the toxic </a:t>
            </a:r>
            <a:r>
              <a:rPr lang="en-US" sz="2300" dirty="0" smtClean="0">
                <a:latin typeface="Times New Roman" panose="02020603050405020304" pitchFamily="18" charset="0"/>
                <a:cs typeface="Times New Roman" panose="02020603050405020304" pitchFamily="18" charset="0"/>
              </a:rPr>
              <a:t>gas. </a:t>
            </a:r>
            <a:endParaRPr lang="en-US" sz="23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514" y="1534550"/>
            <a:ext cx="5172190" cy="4374352"/>
          </a:xfrm>
          <a:prstGeom prst="rect">
            <a:avLst/>
          </a:prstGeom>
        </p:spPr>
      </p:pic>
    </p:spTree>
    <p:extLst>
      <p:ext uri="{BB962C8B-B14F-4D97-AF65-F5344CB8AC3E}">
        <p14:creationId xmlns:p14="http://schemas.microsoft.com/office/powerpoint/2010/main" val="1045916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Behavioral Adaptation</a:t>
            </a:r>
            <a:endParaRPr lang="en-US" dirty="0"/>
          </a:p>
        </p:txBody>
      </p:sp>
      <p:sp>
        <p:nvSpPr>
          <p:cNvPr id="4" name="Slide Number Placeholder 3"/>
          <p:cNvSpPr>
            <a:spLocks noGrp="1"/>
          </p:cNvSpPr>
          <p:nvPr>
            <p:ph type="sldNum" sz="quarter" idx="12"/>
          </p:nvPr>
        </p:nvSpPr>
        <p:spPr/>
        <p:txBody>
          <a:bodyPr/>
          <a:lstStyle/>
          <a:p>
            <a:fld id="{95CBEC59-7FF9-4688-98DF-89832A0C9025}" type="slidenum">
              <a:rPr lang="en-US" smtClean="0"/>
              <a:t>9</a:t>
            </a:fld>
            <a:endParaRPr lang="en-US" dirty="0"/>
          </a:p>
        </p:txBody>
      </p:sp>
      <p:sp>
        <p:nvSpPr>
          <p:cNvPr id="5" name="Text Placeholder 4"/>
          <p:cNvSpPr>
            <a:spLocks noGrp="1"/>
          </p:cNvSpPr>
          <p:nvPr>
            <p:ph type="body" idx="1"/>
          </p:nvPr>
        </p:nvSpPr>
        <p:spPr>
          <a:xfrm>
            <a:off x="719479" y="1920059"/>
            <a:ext cx="5157787" cy="1738307"/>
          </a:xfrm>
        </p:spPr>
        <p:txBody>
          <a:bodyPr>
            <a:noAutofit/>
          </a:bodyPr>
          <a:lstStyle/>
          <a:p>
            <a:endParaRPr lang="en-US" sz="2400" b="0"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sz="half" idx="2"/>
          </p:nvPr>
        </p:nvSpPr>
        <p:spPr>
          <a:xfrm>
            <a:off x="719479" y="1795618"/>
            <a:ext cx="5157787" cy="2773258"/>
          </a:xfrm>
        </p:spPr>
        <p:txBody>
          <a:bodyPr>
            <a:noAutofit/>
          </a:bodyPr>
          <a:lstStyle/>
          <a:p>
            <a:r>
              <a:rPr lang="en-US" sz="2400" dirty="0" smtClean="0">
                <a:latin typeface="Times New Roman" panose="02020603050405020304" pitchFamily="18" charset="0"/>
                <a:cs typeface="Times New Roman" panose="02020603050405020304" pitchFamily="18" charset="0"/>
              </a:rPr>
              <a:t>Various </a:t>
            </a:r>
            <a:r>
              <a:rPr lang="en-US" sz="2400" dirty="0">
                <a:latin typeface="Times New Roman" panose="02020603050405020304" pitchFamily="18" charset="0"/>
                <a:cs typeface="Times New Roman" panose="02020603050405020304" pitchFamily="18" charset="0"/>
              </a:rPr>
              <a:t>ways by which individuals and communities can respond and adjust their behaviors in various ways to cope with environmental challenges </a:t>
            </a:r>
          </a:p>
          <a:p>
            <a:pPr marL="457200" indent="-457200">
              <a:buAutoNum type="arabicPeriod"/>
            </a:pPr>
            <a:r>
              <a:rPr lang="en-US" sz="2400" dirty="0" smtClean="0">
                <a:latin typeface="Times New Roman" panose="02020603050405020304" pitchFamily="18" charset="0"/>
                <a:cs typeface="Times New Roman" panose="02020603050405020304" pitchFamily="18" charset="0"/>
              </a:rPr>
              <a:t>Waste </a:t>
            </a:r>
            <a:r>
              <a:rPr lang="en-US" sz="2400" dirty="0">
                <a:latin typeface="Times New Roman" panose="02020603050405020304" pitchFamily="18" charset="0"/>
                <a:cs typeface="Times New Roman" panose="02020603050405020304" pitchFamily="18" charset="0"/>
              </a:rPr>
              <a:t>Reduction and </a:t>
            </a:r>
            <a:r>
              <a:rPr lang="en-US" sz="2400" dirty="0" smtClean="0">
                <a:latin typeface="Times New Roman" panose="02020603050405020304" pitchFamily="18" charset="0"/>
                <a:cs typeface="Times New Roman" panose="02020603050405020304" pitchFamily="18" charset="0"/>
              </a:rPr>
              <a:t>Recycling</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2</a:t>
            </a:r>
            <a:r>
              <a:rPr lang="en-US" sz="2400" dirty="0" smtClean="0">
                <a:latin typeface="Times New Roman" panose="02020603050405020304" pitchFamily="18" charset="0"/>
                <a:cs typeface="Times New Roman" panose="02020603050405020304" pitchFamily="18" charset="0"/>
              </a:rPr>
              <a:t>. Conservation </a:t>
            </a:r>
            <a:r>
              <a:rPr lang="en-US" sz="2400" dirty="0">
                <a:latin typeface="Times New Roman" panose="02020603050405020304" pitchFamily="18" charset="0"/>
                <a:cs typeface="Times New Roman" panose="02020603050405020304" pitchFamily="18" charset="0"/>
              </a:rPr>
              <a:t>and Resource </a:t>
            </a:r>
            <a:r>
              <a:rPr lang="en-US" sz="2400" dirty="0" smtClean="0">
                <a:latin typeface="Times New Roman" panose="02020603050405020304" pitchFamily="18" charset="0"/>
                <a:cs typeface="Times New Roman" panose="02020603050405020304" pitchFamily="18" charset="0"/>
              </a:rPr>
              <a:t>Management</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3</a:t>
            </a:r>
            <a:r>
              <a:rPr lang="en-US" sz="2400" dirty="0" smtClean="0">
                <a:latin typeface="Times New Roman" panose="02020603050405020304" pitchFamily="18" charset="0"/>
                <a:cs typeface="Times New Roman" panose="02020603050405020304" pitchFamily="18" charset="0"/>
              </a:rPr>
              <a:t>. Environmental </a:t>
            </a:r>
            <a:r>
              <a:rPr lang="en-US" sz="2400" dirty="0">
                <a:latin typeface="Times New Roman" panose="02020603050405020304" pitchFamily="18" charset="0"/>
                <a:cs typeface="Times New Roman" panose="02020603050405020304" pitchFamily="18" charset="0"/>
              </a:rPr>
              <a:t>Education and Awareness</a:t>
            </a:r>
          </a:p>
        </p:txBody>
      </p:sp>
    </p:spTree>
    <p:extLst>
      <p:ext uri="{BB962C8B-B14F-4D97-AF65-F5344CB8AC3E}">
        <p14:creationId xmlns:p14="http://schemas.microsoft.com/office/powerpoint/2010/main" val="36089108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2.xml><?xml version="1.0" encoding="utf-8"?>
<ds:datastoreItem xmlns:ds="http://schemas.openxmlformats.org/officeDocument/2006/customXml" ds:itemID="{4242AFFF-C96F-4C05-9045-3240A5329ECA}">
  <ds:schemaRefs>
    <ds:schemaRef ds:uri="http://schemas.microsoft.com/office/2006/documentManagement/types"/>
    <ds:schemaRef ds:uri="http://purl.org/dc/terms/"/>
    <ds:schemaRef ds:uri="http://schemas.microsoft.com/office/infopath/2007/PartnerControls"/>
    <ds:schemaRef ds:uri="http://purl.org/dc/elements/1.1/"/>
    <ds:schemaRef ds:uri="http://purl.org/dc/dcmitype/"/>
    <ds:schemaRef ds:uri="71af3243-3dd4-4a8d-8c0d-dd76da1f02a5"/>
    <ds:schemaRef ds:uri="http://schemas.microsoft.com/office/2006/metadata/properties"/>
    <ds:schemaRef ds:uri="http://schemas.openxmlformats.org/package/2006/metadata/core-properties"/>
    <ds:schemaRef ds:uri="16c05727-aa75-4e4a-9b5f-8a80a1165891"/>
    <ds:schemaRef ds:uri="http://www.w3.org/XML/1998/namespace"/>
  </ds:schemaRefs>
</ds:datastoreItem>
</file>

<file path=customXml/itemProps3.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0</TotalTime>
  <Words>1262</Words>
  <Application>Microsoft Office PowerPoint</Application>
  <PresentationFormat>Widescreen</PresentationFormat>
  <Paragraphs>93</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Times New Roman</vt:lpstr>
      <vt:lpstr>Arial</vt:lpstr>
      <vt:lpstr>Speak Pro</vt:lpstr>
      <vt:lpstr>Avenir Next LT Pro</vt:lpstr>
      <vt:lpstr>Office Theme</vt:lpstr>
      <vt:lpstr>URBAN ENVIRONMENTAL STRESS AND BEHAVIORAL ADAPTATION</vt:lpstr>
      <vt:lpstr>CONTENT </vt:lpstr>
      <vt:lpstr>INTRODUCTION</vt:lpstr>
      <vt:lpstr>An Overview of Bhopal City</vt:lpstr>
      <vt:lpstr>BHOPAL CITY, India</vt:lpstr>
      <vt:lpstr>Environmental Issues in the City of Bhopal</vt:lpstr>
      <vt:lpstr>Research Results</vt:lpstr>
      <vt:lpstr>The Bhopal Gas Tragedy</vt:lpstr>
      <vt:lpstr>Behavioral Adaptation</vt:lpstr>
      <vt:lpstr>Factors Influencing Behavioral Adaptation in Urban Environments</vt:lpstr>
      <vt:lpstr>Examples of behavioral adaptations observed in other urban centers</vt:lpstr>
      <vt:lpstr>Recommendations</vt:lpstr>
      <vt:lpstr>Conclusion</vt:lpstr>
      <vt:lpstr>References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2023-07-31T13:02:41Z</dcterms:created>
  <dcterms:modified xsi:type="dcterms:W3CDTF">2023-08-03T13:44:32Z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